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4"/>
  </p:notesMasterIdLst>
  <p:sldIdLst>
    <p:sldId id="360" r:id="rId2"/>
    <p:sldId id="298" r:id="rId3"/>
    <p:sldId id="299" r:id="rId4"/>
    <p:sldId id="281" r:id="rId5"/>
    <p:sldId id="282" r:id="rId6"/>
    <p:sldId id="335" r:id="rId7"/>
    <p:sldId id="336" r:id="rId8"/>
    <p:sldId id="258" r:id="rId9"/>
    <p:sldId id="257" r:id="rId10"/>
    <p:sldId id="363" r:id="rId11"/>
    <p:sldId id="301" r:id="rId12"/>
    <p:sldId id="289" r:id="rId13"/>
    <p:sldId id="291" r:id="rId14"/>
    <p:sldId id="292" r:id="rId15"/>
    <p:sldId id="302" r:id="rId16"/>
    <p:sldId id="364" r:id="rId17"/>
    <p:sldId id="303" r:id="rId18"/>
    <p:sldId id="288" r:id="rId19"/>
    <p:sldId id="349" r:id="rId20"/>
    <p:sldId id="307" r:id="rId21"/>
    <p:sldId id="341" r:id="rId22"/>
    <p:sldId id="351" r:id="rId23"/>
    <p:sldId id="310" r:id="rId24"/>
    <p:sldId id="350" r:id="rId25"/>
    <p:sldId id="305" r:id="rId26"/>
    <p:sldId id="361" r:id="rId27"/>
    <p:sldId id="296" r:id="rId28"/>
    <p:sldId id="353" r:id="rId29"/>
    <p:sldId id="354" r:id="rId30"/>
    <p:sldId id="355" r:id="rId31"/>
    <p:sldId id="356" r:id="rId32"/>
    <p:sldId id="357" r:id="rId33"/>
    <p:sldId id="297" r:id="rId34"/>
    <p:sldId id="295" r:id="rId35"/>
    <p:sldId id="311" r:id="rId36"/>
    <p:sldId id="359" r:id="rId37"/>
    <p:sldId id="358" r:id="rId38"/>
    <p:sldId id="362" r:id="rId39"/>
    <p:sldId id="365" r:id="rId40"/>
    <p:sldId id="279" r:id="rId41"/>
    <p:sldId id="327" r:id="rId42"/>
    <p:sldId id="312" r:id="rId43"/>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624" autoAdjust="0"/>
  </p:normalViewPr>
  <p:slideViewPr>
    <p:cSldViewPr>
      <p:cViewPr>
        <p:scale>
          <a:sx n="118" d="100"/>
          <a:sy n="118" d="100"/>
        </p:scale>
        <p:origin x="-14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D95CB-BBAF-477C-9453-496E1BF65AF1}" type="doc">
      <dgm:prSet loTypeId="urn:microsoft.com/office/officeart/2005/8/layout/cycle2" loCatId="cycle" qsTypeId="urn:microsoft.com/office/officeart/2005/8/quickstyle/simple1#1" qsCatId="simple" csTypeId="urn:microsoft.com/office/officeart/2005/8/colors/accent1_2#1" csCatId="accent1" phldr="1"/>
      <dgm:spPr/>
      <dgm:t>
        <a:bodyPr/>
        <a:lstStyle/>
        <a:p>
          <a:endParaRPr lang="en-US"/>
        </a:p>
      </dgm:t>
    </dgm:pt>
    <dgm:pt modelId="{346C171A-1FA9-4DCC-8FE0-7B63C12CC008}">
      <dgm:prSet phldrT="[Text]"/>
      <dgm:spPr/>
      <dgm:t>
        <a:bodyPr/>
        <a:lstStyle/>
        <a:p>
          <a:r>
            <a:rPr lang="is-IS" dirty="0" smtClean="0"/>
            <a:t>Sáning, áburðargjöf og uppskera</a:t>
          </a:r>
          <a:endParaRPr lang="en-US" dirty="0"/>
        </a:p>
      </dgm:t>
    </dgm:pt>
    <dgm:pt modelId="{86DAD474-EA88-4B00-9A0B-607868365F53}" type="parTrans" cxnId="{55304D51-6C37-4B70-8213-E410542FA78B}">
      <dgm:prSet/>
      <dgm:spPr/>
      <dgm:t>
        <a:bodyPr/>
        <a:lstStyle/>
        <a:p>
          <a:endParaRPr lang="en-US"/>
        </a:p>
      </dgm:t>
    </dgm:pt>
    <dgm:pt modelId="{DBFA5A52-118C-4259-A5B6-1B797B20E483}" type="sibTrans" cxnId="{55304D51-6C37-4B70-8213-E410542FA78B}">
      <dgm:prSet/>
      <dgm:spPr/>
      <dgm:t>
        <a:bodyPr/>
        <a:lstStyle/>
        <a:p>
          <a:endParaRPr lang="en-US"/>
        </a:p>
      </dgm:t>
    </dgm:pt>
    <dgm:pt modelId="{769F793E-18B3-43E4-A6AB-25FC444D62CF}">
      <dgm:prSet phldrT="[Text]"/>
      <dgm:spPr/>
      <dgm:t>
        <a:bodyPr/>
        <a:lstStyle/>
        <a:p>
          <a:r>
            <a:rPr lang="is-IS" dirty="0" smtClean="0"/>
            <a:t>Metan-framleiðsla</a:t>
          </a:r>
          <a:endParaRPr lang="en-US" dirty="0"/>
        </a:p>
      </dgm:t>
    </dgm:pt>
    <dgm:pt modelId="{F666BDDB-C160-41B8-AEEF-6D50440C8A7E}" type="parTrans" cxnId="{A3498E37-4C56-4A50-B0B3-70981EC21350}">
      <dgm:prSet/>
      <dgm:spPr/>
      <dgm:t>
        <a:bodyPr/>
        <a:lstStyle/>
        <a:p>
          <a:endParaRPr lang="en-US"/>
        </a:p>
      </dgm:t>
    </dgm:pt>
    <dgm:pt modelId="{53711FE3-F570-4E4A-BD78-C9F533F56046}" type="sibTrans" cxnId="{A3498E37-4C56-4A50-B0B3-70981EC21350}">
      <dgm:prSet/>
      <dgm:spPr/>
      <dgm:t>
        <a:bodyPr/>
        <a:lstStyle/>
        <a:p>
          <a:endParaRPr lang="en-US"/>
        </a:p>
      </dgm:t>
    </dgm:pt>
    <dgm:pt modelId="{C4142492-4929-4EAD-871A-22339CD519FE}">
      <dgm:prSet phldrT="[Text]"/>
      <dgm:spPr/>
      <dgm:t>
        <a:bodyPr/>
        <a:lstStyle/>
        <a:p>
          <a:r>
            <a:rPr lang="is-IS" dirty="0" smtClean="0"/>
            <a:t>Metannotkun</a:t>
          </a:r>
          <a:endParaRPr lang="en-US" dirty="0"/>
        </a:p>
      </dgm:t>
    </dgm:pt>
    <dgm:pt modelId="{3DCFCC99-12A5-4C1E-85BB-29C1374D8491}" type="parTrans" cxnId="{FE42661B-80FC-4D20-869D-C48825571E26}">
      <dgm:prSet/>
      <dgm:spPr/>
      <dgm:t>
        <a:bodyPr/>
        <a:lstStyle/>
        <a:p>
          <a:endParaRPr lang="en-US"/>
        </a:p>
      </dgm:t>
    </dgm:pt>
    <dgm:pt modelId="{ED277EFD-5D43-4CB8-9FEF-84FE61E7E5A6}" type="sibTrans" cxnId="{FE42661B-80FC-4D20-869D-C48825571E26}">
      <dgm:prSet/>
      <dgm:spPr/>
      <dgm:t>
        <a:bodyPr/>
        <a:lstStyle/>
        <a:p>
          <a:endParaRPr lang="en-US"/>
        </a:p>
      </dgm:t>
    </dgm:pt>
    <dgm:pt modelId="{51755B52-A18A-47FD-B983-FD0FBC38B25C}">
      <dgm:prSet phldrT="[Text]"/>
      <dgm:spPr/>
      <dgm:t>
        <a:bodyPr/>
        <a:lstStyle/>
        <a:p>
          <a:r>
            <a:rPr lang="is-IS" dirty="0" smtClean="0"/>
            <a:t>CO</a:t>
          </a:r>
          <a:r>
            <a:rPr lang="is-IS" baseline="-25000" dirty="0" smtClean="0"/>
            <a:t>2</a:t>
          </a:r>
          <a:endParaRPr lang="en-US" baseline="-25000" dirty="0"/>
        </a:p>
      </dgm:t>
    </dgm:pt>
    <dgm:pt modelId="{FDEE3470-2C91-4EE6-BFC1-669DE339027C}" type="parTrans" cxnId="{5B64A1B5-454E-4996-9456-DF7B1563952A}">
      <dgm:prSet/>
      <dgm:spPr/>
      <dgm:t>
        <a:bodyPr/>
        <a:lstStyle/>
        <a:p>
          <a:endParaRPr lang="en-US"/>
        </a:p>
      </dgm:t>
    </dgm:pt>
    <dgm:pt modelId="{A2116117-8DF6-467B-B72C-3E5706E2DDDC}" type="sibTrans" cxnId="{5B64A1B5-454E-4996-9456-DF7B1563952A}">
      <dgm:prSet/>
      <dgm:spPr/>
      <dgm:t>
        <a:bodyPr/>
        <a:lstStyle/>
        <a:p>
          <a:endParaRPr lang="en-US"/>
        </a:p>
      </dgm:t>
    </dgm:pt>
    <dgm:pt modelId="{7DC32B7B-88CA-4E63-8E48-2394A1E898F6}" type="pres">
      <dgm:prSet presAssocID="{FBBD95CB-BBAF-477C-9453-496E1BF65AF1}" presName="cycle" presStyleCnt="0">
        <dgm:presLayoutVars>
          <dgm:dir/>
          <dgm:resizeHandles val="exact"/>
        </dgm:presLayoutVars>
      </dgm:prSet>
      <dgm:spPr/>
      <dgm:t>
        <a:bodyPr/>
        <a:lstStyle/>
        <a:p>
          <a:endParaRPr lang="en-US"/>
        </a:p>
      </dgm:t>
    </dgm:pt>
    <dgm:pt modelId="{3968D209-A5A9-48FC-A85B-F936F4ED8F43}" type="pres">
      <dgm:prSet presAssocID="{346C171A-1FA9-4DCC-8FE0-7B63C12CC008}" presName="node" presStyleLbl="node1" presStyleIdx="0" presStyleCnt="4" custScaleX="82091" custScaleY="74668">
        <dgm:presLayoutVars>
          <dgm:bulletEnabled val="1"/>
        </dgm:presLayoutVars>
      </dgm:prSet>
      <dgm:spPr/>
      <dgm:t>
        <a:bodyPr/>
        <a:lstStyle/>
        <a:p>
          <a:endParaRPr lang="en-US"/>
        </a:p>
      </dgm:t>
    </dgm:pt>
    <dgm:pt modelId="{F415E3D1-EB53-4DF4-9EA4-4D6A5833F554}" type="pres">
      <dgm:prSet presAssocID="{DBFA5A52-118C-4259-A5B6-1B797B20E483}" presName="sibTrans" presStyleLbl="sibTrans2D1" presStyleIdx="0" presStyleCnt="4"/>
      <dgm:spPr/>
      <dgm:t>
        <a:bodyPr/>
        <a:lstStyle/>
        <a:p>
          <a:endParaRPr lang="en-US"/>
        </a:p>
      </dgm:t>
    </dgm:pt>
    <dgm:pt modelId="{A87315BF-814B-44A1-832E-4518EE589826}" type="pres">
      <dgm:prSet presAssocID="{DBFA5A52-118C-4259-A5B6-1B797B20E483}" presName="connectorText" presStyleLbl="sibTrans2D1" presStyleIdx="0" presStyleCnt="4"/>
      <dgm:spPr/>
      <dgm:t>
        <a:bodyPr/>
        <a:lstStyle/>
        <a:p>
          <a:endParaRPr lang="en-US"/>
        </a:p>
      </dgm:t>
    </dgm:pt>
    <dgm:pt modelId="{3E452E08-0ED5-46A8-9D2C-D08DBBD80168}" type="pres">
      <dgm:prSet presAssocID="{769F793E-18B3-43E4-A6AB-25FC444D62CF}" presName="node" presStyleLbl="node1" presStyleIdx="1" presStyleCnt="4" custScaleX="82091" custScaleY="74668">
        <dgm:presLayoutVars>
          <dgm:bulletEnabled val="1"/>
        </dgm:presLayoutVars>
      </dgm:prSet>
      <dgm:spPr/>
      <dgm:t>
        <a:bodyPr/>
        <a:lstStyle/>
        <a:p>
          <a:endParaRPr lang="en-US"/>
        </a:p>
      </dgm:t>
    </dgm:pt>
    <dgm:pt modelId="{92D8BE81-9623-48AF-AB67-1732FEB2D031}" type="pres">
      <dgm:prSet presAssocID="{53711FE3-F570-4E4A-BD78-C9F533F56046}" presName="sibTrans" presStyleLbl="sibTrans2D1" presStyleIdx="1" presStyleCnt="4"/>
      <dgm:spPr/>
      <dgm:t>
        <a:bodyPr/>
        <a:lstStyle/>
        <a:p>
          <a:endParaRPr lang="en-US"/>
        </a:p>
      </dgm:t>
    </dgm:pt>
    <dgm:pt modelId="{0C210653-00DC-4796-A325-738DC50C9FD5}" type="pres">
      <dgm:prSet presAssocID="{53711FE3-F570-4E4A-BD78-C9F533F56046}" presName="connectorText" presStyleLbl="sibTrans2D1" presStyleIdx="1" presStyleCnt="4"/>
      <dgm:spPr/>
      <dgm:t>
        <a:bodyPr/>
        <a:lstStyle/>
        <a:p>
          <a:endParaRPr lang="en-US"/>
        </a:p>
      </dgm:t>
    </dgm:pt>
    <dgm:pt modelId="{04A63516-DF09-4654-A7BC-2AE1765625A2}" type="pres">
      <dgm:prSet presAssocID="{C4142492-4929-4EAD-871A-22339CD519FE}" presName="node" presStyleLbl="node1" presStyleIdx="2" presStyleCnt="4" custScaleX="82091" custScaleY="74668">
        <dgm:presLayoutVars>
          <dgm:bulletEnabled val="1"/>
        </dgm:presLayoutVars>
      </dgm:prSet>
      <dgm:spPr/>
      <dgm:t>
        <a:bodyPr/>
        <a:lstStyle/>
        <a:p>
          <a:endParaRPr lang="en-US"/>
        </a:p>
      </dgm:t>
    </dgm:pt>
    <dgm:pt modelId="{0327541C-025F-4C3E-A8D8-70C9CB435805}" type="pres">
      <dgm:prSet presAssocID="{ED277EFD-5D43-4CB8-9FEF-84FE61E7E5A6}" presName="sibTrans" presStyleLbl="sibTrans2D1" presStyleIdx="2" presStyleCnt="4"/>
      <dgm:spPr/>
      <dgm:t>
        <a:bodyPr/>
        <a:lstStyle/>
        <a:p>
          <a:endParaRPr lang="en-US"/>
        </a:p>
      </dgm:t>
    </dgm:pt>
    <dgm:pt modelId="{2FC6AE62-F2C6-4278-97D8-1292EC079731}" type="pres">
      <dgm:prSet presAssocID="{ED277EFD-5D43-4CB8-9FEF-84FE61E7E5A6}" presName="connectorText" presStyleLbl="sibTrans2D1" presStyleIdx="2" presStyleCnt="4"/>
      <dgm:spPr/>
      <dgm:t>
        <a:bodyPr/>
        <a:lstStyle/>
        <a:p>
          <a:endParaRPr lang="en-US"/>
        </a:p>
      </dgm:t>
    </dgm:pt>
    <dgm:pt modelId="{BCEBCEC7-F2B2-4C74-9382-F5A695ED8C3E}" type="pres">
      <dgm:prSet presAssocID="{51755B52-A18A-47FD-B983-FD0FBC38B25C}" presName="node" presStyleLbl="node1" presStyleIdx="3" presStyleCnt="4" custScaleX="82091" custScaleY="74668">
        <dgm:presLayoutVars>
          <dgm:bulletEnabled val="1"/>
        </dgm:presLayoutVars>
      </dgm:prSet>
      <dgm:spPr/>
      <dgm:t>
        <a:bodyPr/>
        <a:lstStyle/>
        <a:p>
          <a:endParaRPr lang="en-US"/>
        </a:p>
      </dgm:t>
    </dgm:pt>
    <dgm:pt modelId="{CFD178FC-77D3-43B2-AEC6-0D96F6D4D9F7}" type="pres">
      <dgm:prSet presAssocID="{A2116117-8DF6-467B-B72C-3E5706E2DDDC}" presName="sibTrans" presStyleLbl="sibTrans2D1" presStyleIdx="3" presStyleCnt="4"/>
      <dgm:spPr/>
      <dgm:t>
        <a:bodyPr/>
        <a:lstStyle/>
        <a:p>
          <a:endParaRPr lang="en-US"/>
        </a:p>
      </dgm:t>
    </dgm:pt>
    <dgm:pt modelId="{9EB0E03D-8295-4549-B784-7953DD8C6DFA}" type="pres">
      <dgm:prSet presAssocID="{A2116117-8DF6-467B-B72C-3E5706E2DDDC}" presName="connectorText" presStyleLbl="sibTrans2D1" presStyleIdx="3" presStyleCnt="4"/>
      <dgm:spPr/>
      <dgm:t>
        <a:bodyPr/>
        <a:lstStyle/>
        <a:p>
          <a:endParaRPr lang="en-US"/>
        </a:p>
      </dgm:t>
    </dgm:pt>
  </dgm:ptLst>
  <dgm:cxnLst>
    <dgm:cxn modelId="{5B64A1B5-454E-4996-9456-DF7B1563952A}" srcId="{FBBD95CB-BBAF-477C-9453-496E1BF65AF1}" destId="{51755B52-A18A-47FD-B983-FD0FBC38B25C}" srcOrd="3" destOrd="0" parTransId="{FDEE3470-2C91-4EE6-BFC1-669DE339027C}" sibTransId="{A2116117-8DF6-467B-B72C-3E5706E2DDDC}"/>
    <dgm:cxn modelId="{F21A2ED1-897C-4E43-BF6C-742CCD6DDC9C}" type="presOf" srcId="{ED277EFD-5D43-4CB8-9FEF-84FE61E7E5A6}" destId="{0327541C-025F-4C3E-A8D8-70C9CB435805}" srcOrd="0" destOrd="0" presId="urn:microsoft.com/office/officeart/2005/8/layout/cycle2"/>
    <dgm:cxn modelId="{A3498E37-4C56-4A50-B0B3-70981EC21350}" srcId="{FBBD95CB-BBAF-477C-9453-496E1BF65AF1}" destId="{769F793E-18B3-43E4-A6AB-25FC444D62CF}" srcOrd="1" destOrd="0" parTransId="{F666BDDB-C160-41B8-AEEF-6D50440C8A7E}" sibTransId="{53711FE3-F570-4E4A-BD78-C9F533F56046}"/>
    <dgm:cxn modelId="{7BFEBE35-C99E-4417-83E5-6923C77DE638}" type="presOf" srcId="{ED277EFD-5D43-4CB8-9FEF-84FE61E7E5A6}" destId="{2FC6AE62-F2C6-4278-97D8-1292EC079731}" srcOrd="1" destOrd="0" presId="urn:microsoft.com/office/officeart/2005/8/layout/cycle2"/>
    <dgm:cxn modelId="{CF3F3B9B-EC2B-448C-9EB9-8B05219E748F}" type="presOf" srcId="{769F793E-18B3-43E4-A6AB-25FC444D62CF}" destId="{3E452E08-0ED5-46A8-9D2C-D08DBBD80168}" srcOrd="0" destOrd="0" presId="urn:microsoft.com/office/officeart/2005/8/layout/cycle2"/>
    <dgm:cxn modelId="{E755D45D-EA5D-42BA-94CC-AD58F11485AA}" type="presOf" srcId="{53711FE3-F570-4E4A-BD78-C9F533F56046}" destId="{92D8BE81-9623-48AF-AB67-1732FEB2D031}" srcOrd="0" destOrd="0" presId="urn:microsoft.com/office/officeart/2005/8/layout/cycle2"/>
    <dgm:cxn modelId="{C5FA3382-4ADA-4A90-A95A-A4D0B3C6553B}" type="presOf" srcId="{DBFA5A52-118C-4259-A5B6-1B797B20E483}" destId="{F415E3D1-EB53-4DF4-9EA4-4D6A5833F554}" srcOrd="0" destOrd="0" presId="urn:microsoft.com/office/officeart/2005/8/layout/cycle2"/>
    <dgm:cxn modelId="{AE84CFB1-A795-4FCD-859E-334B97BAAEAB}" type="presOf" srcId="{346C171A-1FA9-4DCC-8FE0-7B63C12CC008}" destId="{3968D209-A5A9-48FC-A85B-F936F4ED8F43}" srcOrd="0" destOrd="0" presId="urn:microsoft.com/office/officeart/2005/8/layout/cycle2"/>
    <dgm:cxn modelId="{1E1510AE-BE66-4B11-AEFB-17686D131E31}" type="presOf" srcId="{DBFA5A52-118C-4259-A5B6-1B797B20E483}" destId="{A87315BF-814B-44A1-832E-4518EE589826}" srcOrd="1" destOrd="0" presId="urn:microsoft.com/office/officeart/2005/8/layout/cycle2"/>
    <dgm:cxn modelId="{A7200785-F7A4-4D51-A354-505004075CEB}" type="presOf" srcId="{53711FE3-F570-4E4A-BD78-C9F533F56046}" destId="{0C210653-00DC-4796-A325-738DC50C9FD5}" srcOrd="1" destOrd="0" presId="urn:microsoft.com/office/officeart/2005/8/layout/cycle2"/>
    <dgm:cxn modelId="{1691DE46-41A6-49C3-954C-0CBA3298F953}" type="presOf" srcId="{A2116117-8DF6-467B-B72C-3E5706E2DDDC}" destId="{CFD178FC-77D3-43B2-AEC6-0D96F6D4D9F7}" srcOrd="0" destOrd="0" presId="urn:microsoft.com/office/officeart/2005/8/layout/cycle2"/>
    <dgm:cxn modelId="{FE42661B-80FC-4D20-869D-C48825571E26}" srcId="{FBBD95CB-BBAF-477C-9453-496E1BF65AF1}" destId="{C4142492-4929-4EAD-871A-22339CD519FE}" srcOrd="2" destOrd="0" parTransId="{3DCFCC99-12A5-4C1E-85BB-29C1374D8491}" sibTransId="{ED277EFD-5D43-4CB8-9FEF-84FE61E7E5A6}"/>
    <dgm:cxn modelId="{AC5DEFE2-323F-4B62-A623-FFDFA2FE3F4C}" type="presOf" srcId="{A2116117-8DF6-467B-B72C-3E5706E2DDDC}" destId="{9EB0E03D-8295-4549-B784-7953DD8C6DFA}" srcOrd="1" destOrd="0" presId="urn:microsoft.com/office/officeart/2005/8/layout/cycle2"/>
    <dgm:cxn modelId="{8D790658-DEE5-490A-AD05-FC8D70248F37}" type="presOf" srcId="{FBBD95CB-BBAF-477C-9453-496E1BF65AF1}" destId="{7DC32B7B-88CA-4E63-8E48-2394A1E898F6}" srcOrd="0" destOrd="0" presId="urn:microsoft.com/office/officeart/2005/8/layout/cycle2"/>
    <dgm:cxn modelId="{A7F235A7-2A1B-4756-8E4C-4EC9BA761DF1}" type="presOf" srcId="{51755B52-A18A-47FD-B983-FD0FBC38B25C}" destId="{BCEBCEC7-F2B2-4C74-9382-F5A695ED8C3E}" srcOrd="0" destOrd="0" presId="urn:microsoft.com/office/officeart/2005/8/layout/cycle2"/>
    <dgm:cxn modelId="{24906D8D-CEDC-4F15-A287-DEFD410A742F}" type="presOf" srcId="{C4142492-4929-4EAD-871A-22339CD519FE}" destId="{04A63516-DF09-4654-A7BC-2AE1765625A2}" srcOrd="0" destOrd="0" presId="urn:microsoft.com/office/officeart/2005/8/layout/cycle2"/>
    <dgm:cxn modelId="{55304D51-6C37-4B70-8213-E410542FA78B}" srcId="{FBBD95CB-BBAF-477C-9453-496E1BF65AF1}" destId="{346C171A-1FA9-4DCC-8FE0-7B63C12CC008}" srcOrd="0" destOrd="0" parTransId="{86DAD474-EA88-4B00-9A0B-607868365F53}" sibTransId="{DBFA5A52-118C-4259-A5B6-1B797B20E483}"/>
    <dgm:cxn modelId="{70593B9E-24DE-484E-9D38-85D24B98F130}" type="presParOf" srcId="{7DC32B7B-88CA-4E63-8E48-2394A1E898F6}" destId="{3968D209-A5A9-48FC-A85B-F936F4ED8F43}" srcOrd="0" destOrd="0" presId="urn:microsoft.com/office/officeart/2005/8/layout/cycle2"/>
    <dgm:cxn modelId="{1879F96A-F330-440E-9244-60E27DA24939}" type="presParOf" srcId="{7DC32B7B-88CA-4E63-8E48-2394A1E898F6}" destId="{F415E3D1-EB53-4DF4-9EA4-4D6A5833F554}" srcOrd="1" destOrd="0" presId="urn:microsoft.com/office/officeart/2005/8/layout/cycle2"/>
    <dgm:cxn modelId="{7733A955-A6E4-465C-BE47-0D78AEAD6B1A}" type="presParOf" srcId="{F415E3D1-EB53-4DF4-9EA4-4D6A5833F554}" destId="{A87315BF-814B-44A1-832E-4518EE589826}" srcOrd="0" destOrd="0" presId="urn:microsoft.com/office/officeart/2005/8/layout/cycle2"/>
    <dgm:cxn modelId="{20D0F6CC-7178-4838-9FC9-957D1B7AE869}" type="presParOf" srcId="{7DC32B7B-88CA-4E63-8E48-2394A1E898F6}" destId="{3E452E08-0ED5-46A8-9D2C-D08DBBD80168}" srcOrd="2" destOrd="0" presId="urn:microsoft.com/office/officeart/2005/8/layout/cycle2"/>
    <dgm:cxn modelId="{69C463CF-A0BB-4D49-AE15-FD1ECB51AA7D}" type="presParOf" srcId="{7DC32B7B-88CA-4E63-8E48-2394A1E898F6}" destId="{92D8BE81-9623-48AF-AB67-1732FEB2D031}" srcOrd="3" destOrd="0" presId="urn:microsoft.com/office/officeart/2005/8/layout/cycle2"/>
    <dgm:cxn modelId="{B205FEB5-3D58-4B54-8B2C-8AA6C2D5DF4D}" type="presParOf" srcId="{92D8BE81-9623-48AF-AB67-1732FEB2D031}" destId="{0C210653-00DC-4796-A325-738DC50C9FD5}" srcOrd="0" destOrd="0" presId="urn:microsoft.com/office/officeart/2005/8/layout/cycle2"/>
    <dgm:cxn modelId="{C3D67CFC-7451-468F-A713-3ADD7C1A3E17}" type="presParOf" srcId="{7DC32B7B-88CA-4E63-8E48-2394A1E898F6}" destId="{04A63516-DF09-4654-A7BC-2AE1765625A2}" srcOrd="4" destOrd="0" presId="urn:microsoft.com/office/officeart/2005/8/layout/cycle2"/>
    <dgm:cxn modelId="{01A705CB-3ADD-4A9E-9484-5465108B3024}" type="presParOf" srcId="{7DC32B7B-88CA-4E63-8E48-2394A1E898F6}" destId="{0327541C-025F-4C3E-A8D8-70C9CB435805}" srcOrd="5" destOrd="0" presId="urn:microsoft.com/office/officeart/2005/8/layout/cycle2"/>
    <dgm:cxn modelId="{B74D5E56-BA6D-4E0C-90C3-71706F978296}" type="presParOf" srcId="{0327541C-025F-4C3E-A8D8-70C9CB435805}" destId="{2FC6AE62-F2C6-4278-97D8-1292EC079731}" srcOrd="0" destOrd="0" presId="urn:microsoft.com/office/officeart/2005/8/layout/cycle2"/>
    <dgm:cxn modelId="{D008CBA1-ECD7-4D92-A5CF-7DAAB944A304}" type="presParOf" srcId="{7DC32B7B-88CA-4E63-8E48-2394A1E898F6}" destId="{BCEBCEC7-F2B2-4C74-9382-F5A695ED8C3E}" srcOrd="6" destOrd="0" presId="urn:microsoft.com/office/officeart/2005/8/layout/cycle2"/>
    <dgm:cxn modelId="{6F744F84-46D1-435B-9D20-CFD19CE8195E}" type="presParOf" srcId="{7DC32B7B-88CA-4E63-8E48-2394A1E898F6}" destId="{CFD178FC-77D3-43B2-AEC6-0D96F6D4D9F7}" srcOrd="7" destOrd="0" presId="urn:microsoft.com/office/officeart/2005/8/layout/cycle2"/>
    <dgm:cxn modelId="{4C535F10-FD61-47EF-8F7F-A44A87619BE8}" type="presParOf" srcId="{CFD178FC-77D3-43B2-AEC6-0D96F6D4D9F7}" destId="{9EB0E03D-8295-4549-B784-7953DD8C6DFA}" srcOrd="0" destOrd="0" presId="urn:microsoft.com/office/officeart/2005/8/layout/cycle2"/>
  </dgm:cxnLst>
  <dgm:bg/>
  <dgm:whole>
    <a:ln cmpd="sng">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8D209-A5A9-48FC-A85B-F936F4ED8F43}">
      <dsp:nvSpPr>
        <dsp:cNvPr id="0" name=""/>
        <dsp:cNvSpPr/>
      </dsp:nvSpPr>
      <dsp:spPr>
        <a:xfrm>
          <a:off x="4049531" y="272887"/>
          <a:ext cx="1172875" cy="1066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s-IS" sz="1000" kern="1200" dirty="0" smtClean="0"/>
            <a:t>Sáning, áburðargjöf og uppskera</a:t>
          </a:r>
          <a:endParaRPr lang="en-US" sz="1000" kern="1200" dirty="0"/>
        </a:p>
      </dsp:txBody>
      <dsp:txXfrm>
        <a:off x="4221295" y="429119"/>
        <a:ext cx="829347" cy="754355"/>
      </dsp:txXfrm>
    </dsp:sp>
    <dsp:sp modelId="{F415E3D1-EB53-4DF4-9EA4-4D6A5833F554}">
      <dsp:nvSpPr>
        <dsp:cNvPr id="0" name=""/>
        <dsp:cNvSpPr/>
      </dsp:nvSpPr>
      <dsp:spPr>
        <a:xfrm rot="2700000">
          <a:off x="5110706" y="1312395"/>
          <a:ext cx="544925" cy="482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131891" y="1357691"/>
        <a:ext cx="400264" cy="289321"/>
      </dsp:txXfrm>
    </dsp:sp>
    <dsp:sp modelId="{3E452E08-0ED5-46A8-9D2C-D08DBBD80168}">
      <dsp:nvSpPr>
        <dsp:cNvPr id="0" name=""/>
        <dsp:cNvSpPr/>
      </dsp:nvSpPr>
      <dsp:spPr>
        <a:xfrm>
          <a:off x="5565742" y="1789098"/>
          <a:ext cx="1172875" cy="1066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s-IS" sz="1000" kern="1200" dirty="0" smtClean="0"/>
            <a:t>Metan-framleiðsla</a:t>
          </a:r>
          <a:endParaRPr lang="en-US" sz="1000" kern="1200" dirty="0"/>
        </a:p>
      </dsp:txBody>
      <dsp:txXfrm>
        <a:off x="5737506" y="1945330"/>
        <a:ext cx="829347" cy="754355"/>
      </dsp:txXfrm>
    </dsp:sp>
    <dsp:sp modelId="{92D8BE81-9623-48AF-AB67-1732FEB2D031}">
      <dsp:nvSpPr>
        <dsp:cNvPr id="0" name=""/>
        <dsp:cNvSpPr/>
      </dsp:nvSpPr>
      <dsp:spPr>
        <a:xfrm rot="8100000">
          <a:off x="5132516" y="2828606"/>
          <a:ext cx="544925" cy="482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5255992" y="2873902"/>
        <a:ext cx="400264" cy="289321"/>
      </dsp:txXfrm>
    </dsp:sp>
    <dsp:sp modelId="{04A63516-DF09-4654-A7BC-2AE1765625A2}">
      <dsp:nvSpPr>
        <dsp:cNvPr id="0" name=""/>
        <dsp:cNvSpPr/>
      </dsp:nvSpPr>
      <dsp:spPr>
        <a:xfrm>
          <a:off x="4049531" y="3305309"/>
          <a:ext cx="1172875" cy="1066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s-IS" sz="1000" kern="1200" dirty="0" smtClean="0"/>
            <a:t>Metannotkun</a:t>
          </a:r>
          <a:endParaRPr lang="en-US" sz="1000" kern="1200" dirty="0"/>
        </a:p>
      </dsp:txBody>
      <dsp:txXfrm>
        <a:off x="4221295" y="3461541"/>
        <a:ext cx="829347" cy="754355"/>
      </dsp:txXfrm>
    </dsp:sp>
    <dsp:sp modelId="{0327541C-025F-4C3E-A8D8-70C9CB435805}">
      <dsp:nvSpPr>
        <dsp:cNvPr id="0" name=""/>
        <dsp:cNvSpPr/>
      </dsp:nvSpPr>
      <dsp:spPr>
        <a:xfrm rot="13500000">
          <a:off x="3616305" y="2850416"/>
          <a:ext cx="544925" cy="482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739781" y="2998002"/>
        <a:ext cx="400264" cy="289321"/>
      </dsp:txXfrm>
    </dsp:sp>
    <dsp:sp modelId="{BCEBCEC7-F2B2-4C74-9382-F5A695ED8C3E}">
      <dsp:nvSpPr>
        <dsp:cNvPr id="0" name=""/>
        <dsp:cNvSpPr/>
      </dsp:nvSpPr>
      <dsp:spPr>
        <a:xfrm>
          <a:off x="2533320" y="1789098"/>
          <a:ext cx="1172875" cy="1066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s-IS" sz="1000" kern="1200" dirty="0" smtClean="0"/>
            <a:t>CO</a:t>
          </a:r>
          <a:r>
            <a:rPr lang="is-IS" sz="1000" kern="1200" baseline="-25000" dirty="0" smtClean="0"/>
            <a:t>2</a:t>
          </a:r>
          <a:endParaRPr lang="en-US" sz="1000" kern="1200" baseline="-25000" dirty="0"/>
        </a:p>
      </dsp:txBody>
      <dsp:txXfrm>
        <a:off x="2705084" y="1945330"/>
        <a:ext cx="829347" cy="754355"/>
      </dsp:txXfrm>
    </dsp:sp>
    <dsp:sp modelId="{CFD178FC-77D3-43B2-AEC6-0D96F6D4D9F7}">
      <dsp:nvSpPr>
        <dsp:cNvPr id="0" name=""/>
        <dsp:cNvSpPr/>
      </dsp:nvSpPr>
      <dsp:spPr>
        <a:xfrm rot="18900000">
          <a:off x="3594495" y="1334205"/>
          <a:ext cx="544925" cy="482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615680" y="1481791"/>
        <a:ext cx="400264" cy="28932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390" tIns="47695" rIns="95390" bIns="47695" numCol="1" anchor="t" anchorCtr="0" compatLnSpc="1">
            <a:prstTxWarp prst="textNoShape">
              <a:avLst/>
            </a:prstTxWarp>
          </a:bodyPr>
          <a:lstStyle>
            <a:lvl1pPr>
              <a:defRPr sz="1300" smtClean="0"/>
            </a:lvl1pPr>
          </a:lstStyle>
          <a:p>
            <a:pPr>
              <a:defRPr/>
            </a:pPr>
            <a:endParaRPr lang="is-IS"/>
          </a:p>
        </p:txBody>
      </p:sp>
      <p:sp>
        <p:nvSpPr>
          <p:cNvPr id="6758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5390" tIns="47695" rIns="95390" bIns="47695" numCol="1" anchor="t" anchorCtr="0" compatLnSpc="1">
            <a:prstTxWarp prst="textNoShape">
              <a:avLst/>
            </a:prstTxWarp>
          </a:bodyPr>
          <a:lstStyle>
            <a:lvl1pPr algn="r">
              <a:defRPr sz="1300" smtClean="0"/>
            </a:lvl1pPr>
          </a:lstStyle>
          <a:p>
            <a:pPr>
              <a:defRPr/>
            </a:pPr>
            <a:endParaRPr lang="is-IS"/>
          </a:p>
        </p:txBody>
      </p:sp>
      <p:sp>
        <p:nvSpPr>
          <p:cNvPr id="8909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5390" tIns="47695" rIns="95390" bIns="47695" numCol="1" anchor="t" anchorCtr="0" compatLnSpc="1">
            <a:prstTxWarp prst="textNoShape">
              <a:avLst/>
            </a:prstTxWarp>
          </a:bodyPr>
          <a:lstStyle/>
          <a:p>
            <a:pPr lvl="0"/>
            <a:r>
              <a:rPr lang="is-IS" noProof="0" smtClean="0"/>
              <a:t>Click to edit Master text styles</a:t>
            </a:r>
          </a:p>
          <a:p>
            <a:pPr lvl="1"/>
            <a:r>
              <a:rPr lang="is-IS" noProof="0" smtClean="0"/>
              <a:t>Second level</a:t>
            </a:r>
          </a:p>
          <a:p>
            <a:pPr lvl="2"/>
            <a:r>
              <a:rPr lang="is-IS" noProof="0" smtClean="0"/>
              <a:t>Third level</a:t>
            </a:r>
          </a:p>
          <a:p>
            <a:pPr lvl="3"/>
            <a:r>
              <a:rPr lang="is-IS" noProof="0" smtClean="0"/>
              <a:t>Fourth level</a:t>
            </a:r>
          </a:p>
          <a:p>
            <a:pPr lvl="4"/>
            <a:r>
              <a:rPr lang="is-IS" noProof="0" smtClean="0"/>
              <a:t>Fifth level</a:t>
            </a:r>
          </a:p>
        </p:txBody>
      </p:sp>
      <p:sp>
        <p:nvSpPr>
          <p:cNvPr id="6759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5390" tIns="47695" rIns="95390" bIns="47695" numCol="1" anchor="b" anchorCtr="0" compatLnSpc="1">
            <a:prstTxWarp prst="textNoShape">
              <a:avLst/>
            </a:prstTxWarp>
          </a:bodyPr>
          <a:lstStyle>
            <a:lvl1pPr>
              <a:defRPr sz="1300" smtClean="0"/>
            </a:lvl1pPr>
          </a:lstStyle>
          <a:p>
            <a:pPr>
              <a:defRPr/>
            </a:pPr>
            <a:endParaRPr lang="is-IS"/>
          </a:p>
        </p:txBody>
      </p:sp>
      <p:sp>
        <p:nvSpPr>
          <p:cNvPr id="6759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5390" tIns="47695" rIns="95390" bIns="47695" numCol="1" anchor="b" anchorCtr="0" compatLnSpc="1">
            <a:prstTxWarp prst="textNoShape">
              <a:avLst/>
            </a:prstTxWarp>
          </a:bodyPr>
          <a:lstStyle>
            <a:lvl1pPr algn="r">
              <a:defRPr sz="1300" smtClean="0"/>
            </a:lvl1pPr>
          </a:lstStyle>
          <a:p>
            <a:pPr>
              <a:defRPr/>
            </a:pPr>
            <a:fld id="{FEE33837-E46B-4776-BC72-0F3B2DAE85DC}" type="slidenum">
              <a:rPr lang="is-IS"/>
              <a:pPr>
                <a:defRPr/>
              </a:pPr>
              <a:t>‹#›</a:t>
            </a:fld>
            <a:endParaRPr lang="is-IS"/>
          </a:p>
        </p:txBody>
      </p:sp>
    </p:spTree>
    <p:extLst>
      <p:ext uri="{BB962C8B-B14F-4D97-AF65-F5344CB8AC3E}">
        <p14:creationId xmlns:p14="http://schemas.microsoft.com/office/powerpoint/2010/main" val="1280451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44DF884-D22A-45EF-B964-4A025CDE46E4}" type="slidenum">
              <a:rPr lang="is-IS"/>
              <a:pPr/>
              <a:t>15</a:t>
            </a:fld>
            <a:endParaRPr lang="is-I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is-IS" smtClean="0"/>
              <a:t>700 Nm3/klst samsvara u.þ.b. 61.320 MWh orku eða um 7 MW afli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GB" dirty="0" smtClean="0"/>
              <a:t>Another important issue to consider is the Well to Wheel efficiency of different types of fuels, both fossil and </a:t>
            </a:r>
            <a:r>
              <a:rPr lang="en-GB" dirty="0" err="1" smtClean="0"/>
              <a:t>biofuel</a:t>
            </a:r>
            <a:r>
              <a:rPr lang="en-GB" dirty="0" smtClean="0"/>
              <a:t>.  This information is from Volvo’s own calculations.  First graph show the “Well to Wheel” emission of greenhouse gases from different fuel types for heavy duty buses.  As can be expected, diesel is the worst performer but biogas is the best performer.  The second graph shows the “Well to wheel” efficiency in heavy duty buses.  Regular diesel driven bus reaches maximum 35% efficiency which is the best performer DME is the next one and Biogas is the third.  Worst performer is Ethanol produced from wheat.  I am fully aware of different reports on the efficiency of ethanol production.  This comparison is not the worst.  There are even studies showing negative efficiency for the production of ethanol meaning that more energy is needed in the process of producing ethanol than in the end can be taken out.  However, I am sure there are experts here on ethanol that will make prudent corrections.  Unfortunately I missed the ethanol part yesterday so I may have already been corrected.</a:t>
            </a:r>
          </a:p>
          <a:p>
            <a:endParaRPr lang="en-GB" dirty="0" smtClean="0"/>
          </a:p>
          <a:p>
            <a:r>
              <a:rPr lang="en-GB" dirty="0" smtClean="0"/>
              <a:t>The last figure speaks for it self.</a:t>
            </a:r>
            <a:endParaRPr lang="en-US" dirty="0" smtClean="0"/>
          </a:p>
        </p:txBody>
      </p:sp>
      <p:sp>
        <p:nvSpPr>
          <p:cNvPr id="62468" name="Slide Number Placeholder 3"/>
          <p:cNvSpPr>
            <a:spLocks noGrp="1"/>
          </p:cNvSpPr>
          <p:nvPr>
            <p:ph type="sldNum" sz="quarter" idx="5"/>
          </p:nvPr>
        </p:nvSpPr>
        <p:spPr>
          <a:noFill/>
        </p:spPr>
        <p:txBody>
          <a:bodyPr/>
          <a:lstStyle/>
          <a:p>
            <a:fld id="{77DFDA08-DB4F-4861-B18F-B963CC612460}" type="slidenum">
              <a:rPr lang="en-US" smtClean="0"/>
              <a:pPr/>
              <a:t>32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AC7C57E-97CC-410F-84A8-EB213DAFDDD3}" type="slidenum">
              <a:rPr lang="is-IS"/>
              <a:pPr/>
              <a:t>41</a:t>
            </a:fld>
            <a:endParaRPr lang="is-IS"/>
          </a:p>
        </p:txBody>
      </p:sp>
      <p:sp>
        <p:nvSpPr>
          <p:cNvPr id="102403" name="Rectangle 2"/>
          <p:cNvSpPr>
            <a:spLocks noGrp="1" noRot="1" noChangeAspect="1" noChangeArrowheads="1" noTextEdit="1"/>
          </p:cNvSpPr>
          <p:nvPr>
            <p:ph type="sldImg"/>
          </p:nvPr>
        </p:nvSpPr>
        <p:spPr>
          <a:xfrm>
            <a:off x="993775" y="768350"/>
            <a:ext cx="5114925" cy="3836988"/>
          </a:xfrm>
          <a:ln/>
        </p:spPr>
      </p:sp>
      <p:sp>
        <p:nvSpPr>
          <p:cNvPr id="102404" name="Rectangle 3"/>
          <p:cNvSpPr>
            <a:spLocks noGrp="1" noChangeArrowheads="1"/>
          </p:cNvSpPr>
          <p:nvPr>
            <p:ph type="body" idx="1"/>
          </p:nvPr>
        </p:nvSpPr>
        <p:spPr>
          <a:xfrm>
            <a:off x="947738" y="4860925"/>
            <a:ext cx="5203825" cy="4605338"/>
          </a:xfrm>
          <a:noFill/>
          <a:ln/>
        </p:spPr>
        <p:txBody>
          <a:bodyPr/>
          <a:lstStyle/>
          <a:p>
            <a:pPr eaLnBrk="1" hangingPunct="1"/>
            <a:r>
              <a:rPr lang="is-IS" smtClean="0"/>
              <a:t>Við erum einnig spurðir oft að því hvort gaskútarnir séu ekki stór hættulegir og mikil sprengihætta af þeim.  Því er til að svara að ekki er vitað til þess að alvarleg slys hafi orðið vegna notkunar metans á bíla.  Bílaframleiðendur árekstrarprófa bíla með gaskútum eins og aðra bíla.  Hér má sjá þversnið í einn slíkan tank og síðan þrýstiþol kútanna.  Græni hlutinn sýnir þann hámarksþrýsting sem leyfður er á kútnum við áfyllingu eða um 200 bör.  Fyrsta gula línan sýnir þrýstiprófun sem tankurinn verður að standast. Næsta gula lína sýnir þann hámarksþrýsting sem framleiðandi ábyrgist venjulega og rauði hlutinn sýnir sýðan raunverulegt þrýstiþol.  Þá er einnig vert að hafa í huga að leki gas af kútnum þá dreifist gasið mjög fljótt vegna þess að það er léttara en loft.  Einnig er mjög erfitt að kveikja í gasinu og það í raun ekki jafn eldfimt og bensín sem við þó treystum okkur öll til að hafa nánast undir okkur í venjulegum bensínbíl án þess að það þyki neitt tiltökumál.</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is-IS" smtClean="0"/>
              <a:t>	</a:t>
            </a:r>
            <a:endParaRPr lang="is-IS"/>
          </a:p>
        </p:txBody>
      </p:sp>
      <p:sp>
        <p:nvSpPr>
          <p:cNvPr id="5" name="Footer Placeholder 4"/>
          <p:cNvSpPr>
            <a:spLocks noGrp="1"/>
          </p:cNvSpPr>
          <p:nvPr>
            <p:ph type="ftr" sz="quarter" idx="11"/>
          </p:nvPr>
        </p:nvSpPr>
        <p:spPr/>
        <p:txBody>
          <a:bodyPr/>
          <a:lstStyle>
            <a:lvl1pPr>
              <a:defRPr/>
            </a:lvl1pPr>
          </a:lstStyle>
          <a:p>
            <a:pPr>
              <a:defRPr/>
            </a:pPr>
            <a:endParaRPr lang="is-IS"/>
          </a:p>
        </p:txBody>
      </p:sp>
      <p:sp>
        <p:nvSpPr>
          <p:cNvPr id="6" name="Slide Number Placeholder 5"/>
          <p:cNvSpPr>
            <a:spLocks noGrp="1"/>
          </p:cNvSpPr>
          <p:nvPr>
            <p:ph type="sldNum" sz="quarter" idx="12"/>
          </p:nvPr>
        </p:nvSpPr>
        <p:spPr/>
        <p:txBody>
          <a:bodyPr/>
          <a:lstStyle>
            <a:lvl1pPr>
              <a:defRPr/>
            </a:lvl1pPr>
          </a:lstStyle>
          <a:p>
            <a:pPr>
              <a:defRPr/>
            </a:pPr>
            <a:fld id="{94B8AE5D-1610-488A-AF6D-FC8E0B28E0E9}" type="slidenum">
              <a:rPr lang="is-IS" smtClean="0"/>
              <a:pPr>
                <a:defRPr/>
              </a:pPr>
              <a:t>‹#›</a:t>
            </a:fld>
            <a:endParaRPr lang="is-I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is-IS" smtClean="0"/>
              <a:t>	</a:t>
            </a:r>
            <a:endParaRPr lang="is-IS"/>
          </a:p>
        </p:txBody>
      </p:sp>
      <p:sp>
        <p:nvSpPr>
          <p:cNvPr id="5" name="Footer Placeholder 4"/>
          <p:cNvSpPr>
            <a:spLocks noGrp="1"/>
          </p:cNvSpPr>
          <p:nvPr>
            <p:ph type="ftr" sz="quarter" idx="11"/>
          </p:nvPr>
        </p:nvSpPr>
        <p:spPr/>
        <p:txBody>
          <a:bodyPr/>
          <a:lstStyle>
            <a:lvl1pPr>
              <a:defRPr/>
            </a:lvl1pPr>
          </a:lstStyle>
          <a:p>
            <a:pPr>
              <a:defRPr/>
            </a:pPr>
            <a:endParaRPr lang="is-IS"/>
          </a:p>
        </p:txBody>
      </p:sp>
      <p:sp>
        <p:nvSpPr>
          <p:cNvPr id="6" name="Slide Number Placeholder 5"/>
          <p:cNvSpPr>
            <a:spLocks noGrp="1"/>
          </p:cNvSpPr>
          <p:nvPr>
            <p:ph type="sldNum" sz="quarter" idx="12"/>
          </p:nvPr>
        </p:nvSpPr>
        <p:spPr/>
        <p:txBody>
          <a:bodyPr/>
          <a:lstStyle>
            <a:lvl1pPr>
              <a:defRPr/>
            </a:lvl1pPr>
          </a:lstStyle>
          <a:p>
            <a:pPr>
              <a:defRPr/>
            </a:pPr>
            <a:fld id="{309A5098-3AA6-49A4-B55B-EC640A52531C}" type="slidenum">
              <a:rPr lang="is-IS" smtClean="0"/>
              <a:pPr>
                <a:defRPr/>
              </a:pPr>
              <a:t>‹#›</a:t>
            </a:fld>
            <a:endParaRPr lang="is-I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15888"/>
            <a:ext cx="2286000" cy="5761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15888"/>
            <a:ext cx="6705600" cy="5761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is-IS" smtClean="0"/>
              <a:t>	</a:t>
            </a:r>
            <a:endParaRPr lang="is-IS"/>
          </a:p>
        </p:txBody>
      </p:sp>
      <p:sp>
        <p:nvSpPr>
          <p:cNvPr id="5" name="Footer Placeholder 4"/>
          <p:cNvSpPr>
            <a:spLocks noGrp="1"/>
          </p:cNvSpPr>
          <p:nvPr>
            <p:ph type="ftr" sz="quarter" idx="11"/>
          </p:nvPr>
        </p:nvSpPr>
        <p:spPr/>
        <p:txBody>
          <a:bodyPr/>
          <a:lstStyle>
            <a:lvl1pPr>
              <a:defRPr/>
            </a:lvl1pPr>
          </a:lstStyle>
          <a:p>
            <a:pPr>
              <a:defRPr/>
            </a:pPr>
            <a:endParaRPr lang="is-IS"/>
          </a:p>
        </p:txBody>
      </p:sp>
      <p:sp>
        <p:nvSpPr>
          <p:cNvPr id="6" name="Slide Number Placeholder 5"/>
          <p:cNvSpPr>
            <a:spLocks noGrp="1"/>
          </p:cNvSpPr>
          <p:nvPr>
            <p:ph type="sldNum" sz="quarter" idx="12"/>
          </p:nvPr>
        </p:nvSpPr>
        <p:spPr/>
        <p:txBody>
          <a:bodyPr/>
          <a:lstStyle>
            <a:lvl1pPr>
              <a:defRPr/>
            </a:lvl1pPr>
          </a:lstStyle>
          <a:p>
            <a:pPr>
              <a:defRPr/>
            </a:pPr>
            <a:fld id="{088FBD05-92F6-4AE2-AF01-C8E9A972A621}" type="slidenum">
              <a:rPr lang="is-IS" smtClean="0"/>
              <a:pPr>
                <a:defRPr/>
              </a:pPr>
              <a:t>‹#›</a:t>
            </a:fld>
            <a:endParaRPr lang="is-I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68538" y="274638"/>
            <a:ext cx="6418262" cy="1143000"/>
          </a:xfrm>
        </p:spPr>
        <p:txBody>
          <a:bodyPr/>
          <a:lstStyle/>
          <a:p>
            <a:r>
              <a:rPr lang="en-US" smtClean="0"/>
              <a:t>Click to edit Master title style</a:t>
            </a:r>
            <a:endParaRPr lang="is-I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Rectangle 5"/>
          <p:cNvSpPr>
            <a:spLocks noGrp="1" noChangeArrowheads="1"/>
          </p:cNvSpPr>
          <p:nvPr>
            <p:ph type="dt" sz="half" idx="10"/>
          </p:nvPr>
        </p:nvSpPr>
        <p:spPr>
          <a:ln/>
        </p:spPr>
        <p:txBody>
          <a:bodyPr/>
          <a:lstStyle>
            <a:lvl1pPr>
              <a:defRPr/>
            </a:lvl1pPr>
          </a:lstStyle>
          <a:p>
            <a:pPr>
              <a:defRPr/>
            </a:pPr>
            <a:r>
              <a:rPr lang="is-IS"/>
              <a:t>	</a:t>
            </a:r>
          </a:p>
        </p:txBody>
      </p:sp>
      <p:sp>
        <p:nvSpPr>
          <p:cNvPr id="7" name="Rectangle 6"/>
          <p:cNvSpPr>
            <a:spLocks noGrp="1" noChangeArrowheads="1"/>
          </p:cNvSpPr>
          <p:nvPr>
            <p:ph type="ftr" sz="quarter" idx="11"/>
          </p:nvPr>
        </p:nvSpPr>
        <p:spPr>
          <a:ln/>
        </p:spPr>
        <p:txBody>
          <a:bodyPr/>
          <a:lstStyle>
            <a:lvl1pPr>
              <a:defRPr/>
            </a:lvl1pPr>
          </a:lstStyle>
          <a:p>
            <a:pPr>
              <a:defRPr/>
            </a:pPr>
            <a:endParaRPr lang="is-IS"/>
          </a:p>
        </p:txBody>
      </p:sp>
      <p:sp>
        <p:nvSpPr>
          <p:cNvPr id="8" name="Rectangle 7"/>
          <p:cNvSpPr>
            <a:spLocks noGrp="1" noChangeArrowheads="1"/>
          </p:cNvSpPr>
          <p:nvPr>
            <p:ph type="sldNum" sz="quarter" idx="12"/>
          </p:nvPr>
        </p:nvSpPr>
        <p:spPr>
          <a:ln/>
        </p:spPr>
        <p:txBody>
          <a:bodyPr/>
          <a:lstStyle>
            <a:lvl1pPr>
              <a:defRPr/>
            </a:lvl1pPr>
          </a:lstStyle>
          <a:p>
            <a:pPr>
              <a:defRPr/>
            </a:pPr>
            <a:fld id="{962261A4-0A51-41B5-BE52-70CD488832A2}" type="slidenum">
              <a:rPr lang="is-IS"/>
              <a:pPr>
                <a:defRPr/>
              </a:pPr>
              <a:t>‹#›</a:t>
            </a:fld>
            <a:endParaRPr lang="is-I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is-IS" smtClean="0"/>
              <a:t>	</a:t>
            </a:r>
            <a:endParaRPr lang="is-IS"/>
          </a:p>
        </p:txBody>
      </p:sp>
      <p:sp>
        <p:nvSpPr>
          <p:cNvPr id="5" name="Footer Placeholder 4"/>
          <p:cNvSpPr>
            <a:spLocks noGrp="1"/>
          </p:cNvSpPr>
          <p:nvPr>
            <p:ph type="ftr" sz="quarter" idx="11"/>
          </p:nvPr>
        </p:nvSpPr>
        <p:spPr/>
        <p:txBody>
          <a:bodyPr/>
          <a:lstStyle>
            <a:lvl1pPr>
              <a:defRPr/>
            </a:lvl1pPr>
          </a:lstStyle>
          <a:p>
            <a:pPr>
              <a:defRPr/>
            </a:pPr>
            <a:endParaRPr lang="is-IS"/>
          </a:p>
        </p:txBody>
      </p:sp>
      <p:sp>
        <p:nvSpPr>
          <p:cNvPr id="6" name="Slide Number Placeholder 5"/>
          <p:cNvSpPr>
            <a:spLocks noGrp="1"/>
          </p:cNvSpPr>
          <p:nvPr>
            <p:ph type="sldNum" sz="quarter" idx="12"/>
          </p:nvPr>
        </p:nvSpPr>
        <p:spPr/>
        <p:txBody>
          <a:bodyPr/>
          <a:lstStyle>
            <a:lvl1pPr>
              <a:defRPr/>
            </a:lvl1pPr>
          </a:lstStyle>
          <a:p>
            <a:pPr>
              <a:defRPr/>
            </a:pPr>
            <a:fld id="{99AA38F1-236E-4516-9A98-5123CA3D6137}" type="slidenum">
              <a:rPr lang="is-IS" smtClean="0"/>
              <a:pPr>
                <a:defRPr/>
              </a:pPr>
              <a:t>‹#›</a:t>
            </a:fld>
            <a:endParaRPr lang="is-I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is-IS" smtClean="0"/>
              <a:t>	</a:t>
            </a:r>
            <a:endParaRPr lang="is-IS"/>
          </a:p>
        </p:txBody>
      </p:sp>
      <p:sp>
        <p:nvSpPr>
          <p:cNvPr id="5" name="Footer Placeholder 4"/>
          <p:cNvSpPr>
            <a:spLocks noGrp="1"/>
          </p:cNvSpPr>
          <p:nvPr>
            <p:ph type="ftr" sz="quarter" idx="11"/>
          </p:nvPr>
        </p:nvSpPr>
        <p:spPr/>
        <p:txBody>
          <a:bodyPr/>
          <a:lstStyle>
            <a:lvl1pPr>
              <a:defRPr/>
            </a:lvl1pPr>
          </a:lstStyle>
          <a:p>
            <a:pPr>
              <a:defRPr/>
            </a:pPr>
            <a:endParaRPr lang="is-IS"/>
          </a:p>
        </p:txBody>
      </p:sp>
      <p:sp>
        <p:nvSpPr>
          <p:cNvPr id="6" name="Slide Number Placeholder 5"/>
          <p:cNvSpPr>
            <a:spLocks noGrp="1"/>
          </p:cNvSpPr>
          <p:nvPr>
            <p:ph type="sldNum" sz="quarter" idx="12"/>
          </p:nvPr>
        </p:nvSpPr>
        <p:spPr/>
        <p:txBody>
          <a:bodyPr/>
          <a:lstStyle>
            <a:lvl1pPr>
              <a:defRPr/>
            </a:lvl1pPr>
          </a:lstStyle>
          <a:p>
            <a:pPr>
              <a:defRPr/>
            </a:pPr>
            <a:fld id="{D0FE751B-A5AF-41FD-A11D-CE7DAA0F6FAC}" type="slidenum">
              <a:rPr lang="is-IS" smtClean="0"/>
              <a:pPr>
                <a:defRPr/>
              </a:pPr>
              <a:t>‹#›</a:t>
            </a:fld>
            <a:endParaRPr lang="is-I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412875"/>
            <a:ext cx="44958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4958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is-IS" smtClean="0"/>
              <a:t>	</a:t>
            </a:r>
            <a:endParaRPr lang="is-IS"/>
          </a:p>
        </p:txBody>
      </p:sp>
      <p:sp>
        <p:nvSpPr>
          <p:cNvPr id="6" name="Footer Placeholder 5"/>
          <p:cNvSpPr>
            <a:spLocks noGrp="1"/>
          </p:cNvSpPr>
          <p:nvPr>
            <p:ph type="ftr" sz="quarter" idx="11"/>
          </p:nvPr>
        </p:nvSpPr>
        <p:spPr/>
        <p:txBody>
          <a:bodyPr/>
          <a:lstStyle>
            <a:lvl1pPr>
              <a:defRPr/>
            </a:lvl1pPr>
          </a:lstStyle>
          <a:p>
            <a:pPr>
              <a:defRPr/>
            </a:pPr>
            <a:endParaRPr lang="is-IS"/>
          </a:p>
        </p:txBody>
      </p:sp>
      <p:sp>
        <p:nvSpPr>
          <p:cNvPr id="7" name="Slide Number Placeholder 6"/>
          <p:cNvSpPr>
            <a:spLocks noGrp="1"/>
          </p:cNvSpPr>
          <p:nvPr>
            <p:ph type="sldNum" sz="quarter" idx="12"/>
          </p:nvPr>
        </p:nvSpPr>
        <p:spPr/>
        <p:txBody>
          <a:bodyPr/>
          <a:lstStyle>
            <a:lvl1pPr>
              <a:defRPr/>
            </a:lvl1pPr>
          </a:lstStyle>
          <a:p>
            <a:pPr>
              <a:defRPr/>
            </a:pPr>
            <a:fld id="{D2ACEA4A-75C5-4E6A-A083-A8048AAA3C57}" type="slidenum">
              <a:rPr lang="is-IS" smtClean="0"/>
              <a:pPr>
                <a:defRPr/>
              </a:pPr>
              <a:t>‹#›</a:t>
            </a:fld>
            <a:endParaRPr lang="is-I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is-IS" smtClean="0"/>
              <a:t>	</a:t>
            </a:r>
            <a:endParaRPr lang="is-IS"/>
          </a:p>
        </p:txBody>
      </p:sp>
      <p:sp>
        <p:nvSpPr>
          <p:cNvPr id="8" name="Footer Placeholder 7"/>
          <p:cNvSpPr>
            <a:spLocks noGrp="1"/>
          </p:cNvSpPr>
          <p:nvPr>
            <p:ph type="ftr" sz="quarter" idx="11"/>
          </p:nvPr>
        </p:nvSpPr>
        <p:spPr/>
        <p:txBody>
          <a:bodyPr/>
          <a:lstStyle>
            <a:lvl1pPr>
              <a:defRPr/>
            </a:lvl1pPr>
          </a:lstStyle>
          <a:p>
            <a:pPr>
              <a:defRPr/>
            </a:pPr>
            <a:endParaRPr lang="is-IS"/>
          </a:p>
        </p:txBody>
      </p:sp>
      <p:sp>
        <p:nvSpPr>
          <p:cNvPr id="9" name="Slide Number Placeholder 8"/>
          <p:cNvSpPr>
            <a:spLocks noGrp="1"/>
          </p:cNvSpPr>
          <p:nvPr>
            <p:ph type="sldNum" sz="quarter" idx="12"/>
          </p:nvPr>
        </p:nvSpPr>
        <p:spPr/>
        <p:txBody>
          <a:bodyPr/>
          <a:lstStyle>
            <a:lvl1pPr>
              <a:defRPr/>
            </a:lvl1pPr>
          </a:lstStyle>
          <a:p>
            <a:pPr>
              <a:defRPr/>
            </a:pPr>
            <a:fld id="{DC4FD012-A3C1-46C2-A7F8-8520D90EFFDA}" type="slidenum">
              <a:rPr lang="is-IS" smtClean="0"/>
              <a:pPr>
                <a:defRPr/>
              </a:pPr>
              <a:t>‹#›</a:t>
            </a:fld>
            <a:endParaRPr lang="is-I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is-IS" smtClean="0"/>
              <a:t>	</a:t>
            </a:r>
            <a:endParaRPr lang="is-IS"/>
          </a:p>
        </p:txBody>
      </p:sp>
      <p:sp>
        <p:nvSpPr>
          <p:cNvPr id="4" name="Footer Placeholder 3"/>
          <p:cNvSpPr>
            <a:spLocks noGrp="1"/>
          </p:cNvSpPr>
          <p:nvPr>
            <p:ph type="ftr" sz="quarter" idx="11"/>
          </p:nvPr>
        </p:nvSpPr>
        <p:spPr/>
        <p:txBody>
          <a:bodyPr/>
          <a:lstStyle>
            <a:lvl1pPr>
              <a:defRPr/>
            </a:lvl1pPr>
          </a:lstStyle>
          <a:p>
            <a:pPr>
              <a:defRPr/>
            </a:pPr>
            <a:endParaRPr lang="is-IS"/>
          </a:p>
        </p:txBody>
      </p:sp>
      <p:sp>
        <p:nvSpPr>
          <p:cNvPr id="5" name="Slide Number Placeholder 4"/>
          <p:cNvSpPr>
            <a:spLocks noGrp="1"/>
          </p:cNvSpPr>
          <p:nvPr>
            <p:ph type="sldNum" sz="quarter" idx="12"/>
          </p:nvPr>
        </p:nvSpPr>
        <p:spPr/>
        <p:txBody>
          <a:bodyPr/>
          <a:lstStyle>
            <a:lvl1pPr>
              <a:defRPr/>
            </a:lvl1pPr>
          </a:lstStyle>
          <a:p>
            <a:pPr>
              <a:defRPr/>
            </a:pPr>
            <a:fld id="{1E92665E-DBEE-470D-98A3-520C84F8E4FE}" type="slidenum">
              <a:rPr lang="is-IS" smtClean="0"/>
              <a:pPr>
                <a:defRPr/>
              </a:pPr>
              <a:t>‹#›</a:t>
            </a:fld>
            <a:endParaRPr lang="is-I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is-IS" smtClean="0"/>
              <a:t>	</a:t>
            </a:r>
            <a:endParaRPr lang="is-IS"/>
          </a:p>
        </p:txBody>
      </p:sp>
      <p:sp>
        <p:nvSpPr>
          <p:cNvPr id="3" name="Footer Placeholder 2"/>
          <p:cNvSpPr>
            <a:spLocks noGrp="1"/>
          </p:cNvSpPr>
          <p:nvPr>
            <p:ph type="ftr" sz="quarter" idx="11"/>
          </p:nvPr>
        </p:nvSpPr>
        <p:spPr/>
        <p:txBody>
          <a:bodyPr/>
          <a:lstStyle>
            <a:lvl1pPr>
              <a:defRPr/>
            </a:lvl1pPr>
          </a:lstStyle>
          <a:p>
            <a:pPr>
              <a:defRPr/>
            </a:pPr>
            <a:endParaRPr lang="is-IS"/>
          </a:p>
        </p:txBody>
      </p:sp>
      <p:sp>
        <p:nvSpPr>
          <p:cNvPr id="4" name="Slide Number Placeholder 3"/>
          <p:cNvSpPr>
            <a:spLocks noGrp="1"/>
          </p:cNvSpPr>
          <p:nvPr>
            <p:ph type="sldNum" sz="quarter" idx="12"/>
          </p:nvPr>
        </p:nvSpPr>
        <p:spPr/>
        <p:txBody>
          <a:bodyPr/>
          <a:lstStyle>
            <a:lvl1pPr>
              <a:defRPr/>
            </a:lvl1pPr>
          </a:lstStyle>
          <a:p>
            <a:pPr>
              <a:defRPr/>
            </a:pPr>
            <a:fld id="{A25DF459-C4AE-4977-9F0C-0EAF5043D379}" type="slidenum">
              <a:rPr lang="is-IS" smtClean="0"/>
              <a:pPr>
                <a:defRPr/>
              </a:pPr>
              <a:t>‹#›</a:t>
            </a:fld>
            <a:endParaRPr lang="is-I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is-IS" smtClean="0"/>
              <a:t>	</a:t>
            </a:r>
            <a:endParaRPr lang="is-IS"/>
          </a:p>
        </p:txBody>
      </p:sp>
      <p:sp>
        <p:nvSpPr>
          <p:cNvPr id="6" name="Footer Placeholder 5"/>
          <p:cNvSpPr>
            <a:spLocks noGrp="1"/>
          </p:cNvSpPr>
          <p:nvPr>
            <p:ph type="ftr" sz="quarter" idx="11"/>
          </p:nvPr>
        </p:nvSpPr>
        <p:spPr/>
        <p:txBody>
          <a:bodyPr/>
          <a:lstStyle>
            <a:lvl1pPr>
              <a:defRPr/>
            </a:lvl1pPr>
          </a:lstStyle>
          <a:p>
            <a:pPr>
              <a:defRPr/>
            </a:pPr>
            <a:endParaRPr lang="is-IS"/>
          </a:p>
        </p:txBody>
      </p:sp>
      <p:sp>
        <p:nvSpPr>
          <p:cNvPr id="7" name="Slide Number Placeholder 6"/>
          <p:cNvSpPr>
            <a:spLocks noGrp="1"/>
          </p:cNvSpPr>
          <p:nvPr>
            <p:ph type="sldNum" sz="quarter" idx="12"/>
          </p:nvPr>
        </p:nvSpPr>
        <p:spPr/>
        <p:txBody>
          <a:bodyPr/>
          <a:lstStyle>
            <a:lvl1pPr>
              <a:defRPr/>
            </a:lvl1pPr>
          </a:lstStyle>
          <a:p>
            <a:pPr>
              <a:defRPr/>
            </a:pPr>
            <a:fld id="{11FCCC62-3D9A-4001-B60E-24CA385B6053}" type="slidenum">
              <a:rPr lang="is-IS" smtClean="0"/>
              <a:pPr>
                <a:defRPr/>
              </a:pPr>
              <a:t>‹#›</a:t>
            </a:fld>
            <a:endParaRPr lang="is-I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is-IS" smtClean="0"/>
              <a:t>	</a:t>
            </a:r>
            <a:endParaRPr lang="is-IS"/>
          </a:p>
        </p:txBody>
      </p:sp>
      <p:sp>
        <p:nvSpPr>
          <p:cNvPr id="6" name="Footer Placeholder 5"/>
          <p:cNvSpPr>
            <a:spLocks noGrp="1"/>
          </p:cNvSpPr>
          <p:nvPr>
            <p:ph type="ftr" sz="quarter" idx="11"/>
          </p:nvPr>
        </p:nvSpPr>
        <p:spPr/>
        <p:txBody>
          <a:bodyPr/>
          <a:lstStyle>
            <a:lvl1pPr>
              <a:defRPr/>
            </a:lvl1pPr>
          </a:lstStyle>
          <a:p>
            <a:pPr>
              <a:defRPr/>
            </a:pPr>
            <a:endParaRPr lang="is-IS"/>
          </a:p>
        </p:txBody>
      </p:sp>
      <p:sp>
        <p:nvSpPr>
          <p:cNvPr id="7" name="Slide Number Placeholder 6"/>
          <p:cNvSpPr>
            <a:spLocks noGrp="1"/>
          </p:cNvSpPr>
          <p:nvPr>
            <p:ph type="sldNum" sz="quarter" idx="12"/>
          </p:nvPr>
        </p:nvSpPr>
        <p:spPr/>
        <p:txBody>
          <a:bodyPr/>
          <a:lstStyle>
            <a:lvl1pPr>
              <a:defRPr/>
            </a:lvl1pPr>
          </a:lstStyle>
          <a:p>
            <a:pPr>
              <a:defRPr/>
            </a:pPr>
            <a:fld id="{A3F18A50-1641-41B8-B07E-06CB96C39DA4}" type="slidenum">
              <a:rPr lang="is-IS" smtClean="0"/>
              <a:pPr>
                <a:defRPr/>
              </a:pPr>
              <a:t>‹#›</a:t>
            </a:fld>
            <a:endParaRPr lang="is-I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metan_bakgrunnur_01_2006"/>
          <p:cNvPicPr>
            <a:picLocks noChangeAspect="1" noChangeArrowheads="1"/>
          </p:cNvPicPr>
          <p:nvPr/>
        </p:nvPicPr>
        <p:blipFill>
          <a:blip r:embed="rId14" cstate="print"/>
          <a:srcRect/>
          <a:stretch>
            <a:fillRect/>
          </a:stretch>
        </p:blipFill>
        <p:spPr bwMode="auto">
          <a:xfrm>
            <a:off x="-107950" y="-169863"/>
            <a:ext cx="9359900" cy="7199313"/>
          </a:xfrm>
          <a:prstGeom prst="rect">
            <a:avLst/>
          </a:prstGeom>
          <a:noFill/>
        </p:spPr>
      </p:pic>
      <p:sp>
        <p:nvSpPr>
          <p:cNvPr id="13315" name="Rectangle 3"/>
          <p:cNvSpPr>
            <a:spLocks noGrp="1" noChangeArrowheads="1"/>
          </p:cNvSpPr>
          <p:nvPr>
            <p:ph type="title"/>
          </p:nvPr>
        </p:nvSpPr>
        <p:spPr bwMode="auto">
          <a:xfrm>
            <a:off x="2344738" y="115888"/>
            <a:ext cx="654843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GB" smtClean="0"/>
          </a:p>
        </p:txBody>
      </p:sp>
      <p:sp>
        <p:nvSpPr>
          <p:cNvPr id="13316" name="Rectangle 4"/>
          <p:cNvSpPr>
            <a:spLocks noGrp="1" noChangeArrowheads="1"/>
          </p:cNvSpPr>
          <p:nvPr>
            <p:ph type="body" idx="1"/>
          </p:nvPr>
        </p:nvSpPr>
        <p:spPr bwMode="auto">
          <a:xfrm>
            <a:off x="0" y="1412875"/>
            <a:ext cx="9144000"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Metan hf</a:t>
            </a:r>
          </a:p>
          <a:p>
            <a:pPr lvl="1"/>
            <a:r>
              <a:rPr lang="en-GB" smtClean="0"/>
              <a:t>Áfyllingarstöð</a:t>
            </a:r>
          </a:p>
          <a:p>
            <a:pPr lvl="2"/>
            <a:r>
              <a:rPr lang="en-GB" smtClean="0"/>
              <a:t>Third level</a:t>
            </a:r>
          </a:p>
          <a:p>
            <a:pPr lvl="3"/>
            <a:r>
              <a:rPr lang="en-GB" smtClean="0"/>
              <a:t>Fourth level</a:t>
            </a:r>
          </a:p>
          <a:p>
            <a:pPr lvl="4"/>
            <a:r>
              <a:rPr lang="en-GB" smtClean="0"/>
              <a:t>Fifth level</a:t>
            </a:r>
          </a:p>
        </p:txBody>
      </p:sp>
      <p:sp>
        <p:nvSpPr>
          <p:cNvPr id="13317"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996600"/>
                </a:solidFill>
                <a:latin typeface="Times New Roman" pitchFamily="18" charset="0"/>
              </a:defRPr>
            </a:lvl1pPr>
          </a:lstStyle>
          <a:p>
            <a:pPr>
              <a:defRPr/>
            </a:pPr>
            <a:r>
              <a:rPr lang="is-IS" smtClean="0"/>
              <a:t>	</a:t>
            </a:r>
            <a:endParaRPr lang="is-IS"/>
          </a:p>
        </p:txBody>
      </p:sp>
      <p:sp>
        <p:nvSpPr>
          <p:cNvPr id="1331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996600"/>
                </a:solidFill>
                <a:latin typeface="Times New Roman" pitchFamily="18" charset="0"/>
              </a:defRPr>
            </a:lvl1pPr>
          </a:lstStyle>
          <a:p>
            <a:pPr>
              <a:defRPr/>
            </a:pPr>
            <a:endParaRPr lang="is-IS"/>
          </a:p>
        </p:txBody>
      </p:sp>
      <p:sp>
        <p:nvSpPr>
          <p:cNvPr id="13319" name="Rectangle 7"/>
          <p:cNvSpPr>
            <a:spLocks noGrp="1" noChangeArrowheads="1"/>
          </p:cNvSpPr>
          <p:nvPr>
            <p:ph type="sldNum" sz="quarter" idx="4"/>
          </p:nvPr>
        </p:nvSpPr>
        <p:spPr bwMode="auto">
          <a:xfrm>
            <a:off x="6732588"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996600"/>
                </a:solidFill>
                <a:latin typeface="Times New Roman" pitchFamily="18" charset="0"/>
              </a:defRPr>
            </a:lvl1pPr>
          </a:lstStyle>
          <a:p>
            <a:pPr>
              <a:defRPr/>
            </a:pPr>
            <a:fld id="{1A104CBD-30C0-43C9-9488-42C09B3D6BCB}" type="slidenum">
              <a:rPr lang="is-IS" smtClean="0"/>
              <a:pPr>
                <a:defRPr/>
              </a:pPr>
              <a:t>‹#›</a:t>
            </a:fld>
            <a:endParaRPr lang="is-I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p:txStyles>
    <p:titleStyle>
      <a:lvl1pPr algn="l" rtl="0" eaLnBrk="1" fontAlgn="base" hangingPunct="1">
        <a:spcBef>
          <a:spcPct val="0"/>
        </a:spcBef>
        <a:spcAft>
          <a:spcPct val="0"/>
        </a:spcAft>
        <a:defRPr sz="4400">
          <a:solidFill>
            <a:srgbClr val="003366"/>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rgbClr val="003366"/>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4400">
          <a:solidFill>
            <a:srgbClr val="003366"/>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4400">
          <a:solidFill>
            <a:srgbClr val="003366"/>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4400">
          <a:solidFill>
            <a:srgbClr val="003366"/>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4400">
          <a:solidFill>
            <a:srgbClr val="003366"/>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4400">
          <a:solidFill>
            <a:srgbClr val="003366"/>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4400">
          <a:solidFill>
            <a:srgbClr val="003366"/>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4400">
          <a:solidFill>
            <a:srgbClr val="003366"/>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800">
          <a:solidFill>
            <a:schemeClr val="tx1"/>
          </a:solidFill>
          <a:latin typeface="+mn-lt"/>
        </a:defRPr>
      </a:lvl2pPr>
      <a:lvl3pPr marL="1143000" indent="-228600" algn="l" rtl="0" eaLnBrk="1" fontAlgn="base" hangingPunct="1">
        <a:spcBef>
          <a:spcPct val="20000"/>
        </a:spcBef>
        <a:spcAft>
          <a:spcPct val="0"/>
        </a:spcAft>
        <a:buBlip>
          <a:blip r:embed="rId17"/>
        </a:buBlip>
        <a:defRPr sz="2400">
          <a:solidFill>
            <a:schemeClr val="tx1"/>
          </a:solidFill>
          <a:latin typeface="+mn-lt"/>
        </a:defRPr>
      </a:lvl3pPr>
      <a:lvl4pPr marL="1600200" indent="-228600" algn="l" rtl="0" eaLnBrk="1" fontAlgn="base" hangingPunct="1">
        <a:spcBef>
          <a:spcPct val="20000"/>
        </a:spcBef>
        <a:spcAft>
          <a:spcPct val="0"/>
        </a:spcAft>
        <a:buBlip>
          <a:blip r:embed="rId16"/>
        </a:buBlip>
        <a:defRPr sz="2000">
          <a:solidFill>
            <a:schemeClr val="tx1"/>
          </a:solidFill>
          <a:latin typeface="+mn-lt"/>
        </a:defRPr>
      </a:lvl4pPr>
      <a:lvl5pPr marL="2057400" indent="-228600" algn="l" rtl="0" eaLnBrk="1" fontAlgn="base" hangingPunct="1">
        <a:spcBef>
          <a:spcPct val="20000"/>
        </a:spcBef>
        <a:spcAft>
          <a:spcPct val="0"/>
        </a:spcAft>
        <a:buBlip>
          <a:blip r:embed="rId18"/>
        </a:buBlip>
        <a:defRPr sz="2000">
          <a:solidFill>
            <a:schemeClr val="tx1"/>
          </a:solidFill>
          <a:latin typeface="+mn-lt"/>
        </a:defRPr>
      </a:lvl5pPr>
      <a:lvl6pPr marL="2514600" indent="-228600" algn="l" rtl="0" eaLnBrk="1" fontAlgn="base" hangingPunct="1">
        <a:spcBef>
          <a:spcPct val="20000"/>
        </a:spcBef>
        <a:spcAft>
          <a:spcPct val="0"/>
        </a:spcAft>
        <a:buBlip>
          <a:blip r:embed="rId18"/>
        </a:buBlip>
        <a:defRPr sz="2000">
          <a:solidFill>
            <a:schemeClr val="tx1"/>
          </a:solidFill>
          <a:latin typeface="+mn-lt"/>
        </a:defRPr>
      </a:lvl6pPr>
      <a:lvl7pPr marL="2971800" indent="-228600" algn="l" rtl="0" eaLnBrk="1" fontAlgn="base" hangingPunct="1">
        <a:spcBef>
          <a:spcPct val="20000"/>
        </a:spcBef>
        <a:spcAft>
          <a:spcPct val="0"/>
        </a:spcAft>
        <a:buBlip>
          <a:blip r:embed="rId18"/>
        </a:buBlip>
        <a:defRPr sz="2000">
          <a:solidFill>
            <a:schemeClr val="tx1"/>
          </a:solidFill>
          <a:latin typeface="+mn-lt"/>
        </a:defRPr>
      </a:lvl7pPr>
      <a:lvl8pPr marL="3429000" indent="-228600" algn="l" rtl="0" eaLnBrk="1" fontAlgn="base" hangingPunct="1">
        <a:spcBef>
          <a:spcPct val="20000"/>
        </a:spcBef>
        <a:spcAft>
          <a:spcPct val="0"/>
        </a:spcAft>
        <a:buBlip>
          <a:blip r:embed="rId18"/>
        </a:buBlip>
        <a:defRPr sz="2000">
          <a:solidFill>
            <a:schemeClr val="tx1"/>
          </a:solidFill>
          <a:latin typeface="+mn-lt"/>
        </a:defRPr>
      </a:lvl8pPr>
      <a:lvl9pPr marL="3886200" indent="-228600" algn="l" rtl="0" eaLnBrk="1" fontAlgn="base" hangingPunct="1">
        <a:spcBef>
          <a:spcPct val="20000"/>
        </a:spcBef>
        <a:spcAft>
          <a:spcPct val="0"/>
        </a:spcAft>
        <a:buBlip>
          <a:blip r:embed="rId18"/>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8" Type="http://schemas.openxmlformats.org/officeDocument/2006/relationships/hyperlink" Target="http://www.samlausn.is/" TargetMode="External"/><Relationship Id="rId3" Type="http://schemas.openxmlformats.org/officeDocument/2006/relationships/hyperlink" Target="http://www.engva.org/" TargetMode="External"/><Relationship Id="rId7" Type="http://schemas.openxmlformats.org/officeDocument/2006/relationships/hyperlink" Target="http://www.biogas.ch/" TargetMode="External"/><Relationship Id="rId2" Type="http://schemas.openxmlformats.org/officeDocument/2006/relationships/hyperlink" Target="http://www.metan.is/" TargetMode="External"/><Relationship Id="rId1" Type="http://schemas.openxmlformats.org/officeDocument/2006/relationships/slideLayout" Target="../slideLayouts/slideLayout2.xml"/><Relationship Id="rId6" Type="http://schemas.openxmlformats.org/officeDocument/2006/relationships/hyperlink" Target="http://www.biogas.org/" TargetMode="External"/><Relationship Id="rId5" Type="http://schemas.openxmlformats.org/officeDocument/2006/relationships/hyperlink" Target="http://www.sbgf.org/" TargetMode="External"/><Relationship Id="rId4" Type="http://schemas.openxmlformats.org/officeDocument/2006/relationships/hyperlink" Target="http://www.miljofordon.s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s-IS" smtClean="0"/>
              <a:t>	</a:t>
            </a:r>
            <a:endParaRPr lang="is-IS"/>
          </a:p>
        </p:txBody>
      </p:sp>
      <p:sp>
        <p:nvSpPr>
          <p:cNvPr id="3" name="Text Box 2"/>
          <p:cNvSpPr txBox="1">
            <a:spLocks noChangeArrowheads="1" noChangeShapeType="1"/>
          </p:cNvSpPr>
          <p:nvPr/>
        </p:nvSpPr>
        <p:spPr bwMode="auto">
          <a:xfrm>
            <a:off x="0" y="1412776"/>
            <a:ext cx="9144000" cy="792088"/>
          </a:xfrm>
          <a:prstGeom prst="rect">
            <a:avLst/>
          </a:prstGeom>
          <a:solidFill>
            <a:srgbClr val="FFFFFF"/>
          </a:solidFill>
          <a:ln w="9525"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s-IS" sz="2400" b="0" i="0" u="none" strike="noStrike" cap="none" normalizeH="0" baseline="0" dirty="0" smtClean="0">
                <a:ln>
                  <a:noFill/>
                </a:ln>
                <a:solidFill>
                  <a:srgbClr val="000000"/>
                </a:solidFill>
                <a:effectLst/>
                <a:latin typeface="Arial" pitchFamily="34" charset="0"/>
                <a:cs typeface="Arial" pitchFamily="34" charset="0"/>
              </a:rPr>
              <a:t> </a:t>
            </a:r>
            <a:r>
              <a:rPr lang="is-IS" sz="2400" kern="0" dirty="0" smtClean="0">
                <a:solidFill>
                  <a:srgbClr val="003366"/>
                </a:solidFill>
                <a:effectLst>
                  <a:outerShdw blurRad="38100" dist="38100" dir="2700000" algn="tl">
                    <a:srgbClr val="C0C0C0"/>
                  </a:outerShdw>
                </a:effectLst>
                <a:latin typeface="+mj-lt"/>
              </a:rPr>
              <a:t>Íslenskt metan – umhverfisvænt og öruggt  eldsneyti</a:t>
            </a:r>
          </a:p>
        </p:txBody>
      </p:sp>
      <p:pic>
        <p:nvPicPr>
          <p:cNvPr id="4" name="Picture 3" descr="01.jpg"/>
          <p:cNvPicPr>
            <a:picLocks noChangeAspect="1"/>
          </p:cNvPicPr>
          <p:nvPr/>
        </p:nvPicPr>
        <p:blipFill>
          <a:blip r:embed="rId2" cstate="print"/>
          <a:stretch>
            <a:fillRect/>
          </a:stretch>
        </p:blipFill>
        <p:spPr>
          <a:xfrm>
            <a:off x="1043608" y="2492896"/>
            <a:ext cx="6984776" cy="28083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8"/>
            <a:ext cx="9144000" cy="3672408"/>
          </a:xfrm>
        </p:spPr>
        <p:txBody>
          <a:bodyPr/>
          <a:lstStyle/>
          <a:p>
            <a:r>
              <a:rPr lang="is-IS" dirty="0" smtClean="0"/>
              <a:t>Frumkvöðlastarf SORPU bs. og Metan hf. við söfnun og nýtingu metans úr urðunarstað sem ökutækjaeldsneyti er einstök – finnst ekki á öðrum stað í Evrópu</a:t>
            </a:r>
          </a:p>
          <a:p>
            <a:pPr lvl="1"/>
            <a:r>
              <a:rPr lang="is-IS" dirty="0" smtClean="0"/>
              <a:t>Í USA eru nú til tveir eða þrír staðir sem nýta metan á ökutæki</a:t>
            </a:r>
          </a:p>
          <a:p>
            <a:endParaRPr lang="is-IS" dirty="0"/>
          </a:p>
        </p:txBody>
      </p:sp>
      <p:sp>
        <p:nvSpPr>
          <p:cNvPr id="4" name="Date Placeholder 3"/>
          <p:cNvSpPr>
            <a:spLocks noGrp="1"/>
          </p:cNvSpPr>
          <p:nvPr>
            <p:ph type="dt" sz="half" idx="10"/>
          </p:nvPr>
        </p:nvSpPr>
        <p:spPr/>
        <p:txBody>
          <a:bodyPr/>
          <a:lstStyle/>
          <a:p>
            <a:pPr>
              <a:defRPr/>
            </a:pPr>
            <a:r>
              <a:rPr lang="is-IS" smtClean="0"/>
              <a:t>	</a:t>
            </a:r>
            <a:endParaRPr lang="is-IS"/>
          </a:p>
        </p:txBody>
      </p:sp>
      <p:pic>
        <p:nvPicPr>
          <p:cNvPr id="5" name="Picture 3" descr="S:\Markads og fraedsludeild\Logo\Afmælislogo\sorpa_20ara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88640"/>
            <a:ext cx="3488868"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is-IS" dirty="0" smtClean="0"/>
              <a:t>Álfsnes</a:t>
            </a:r>
          </a:p>
        </p:txBody>
      </p:sp>
      <p:sp>
        <p:nvSpPr>
          <p:cNvPr id="29700" name="Rectangle 3"/>
          <p:cNvSpPr>
            <a:spLocks noGrp="1" noChangeArrowheads="1"/>
          </p:cNvSpPr>
          <p:nvPr>
            <p:ph idx="1"/>
          </p:nvPr>
        </p:nvSpPr>
        <p:spPr/>
        <p:txBody>
          <a:bodyPr/>
          <a:lstStyle/>
          <a:p>
            <a:pPr eaLnBrk="1" hangingPunct="1"/>
            <a:r>
              <a:rPr lang="is-IS" dirty="0" smtClean="0"/>
              <a:t>“Pilot” hreinsistöð fyrir metan tekin í notkun árið 2001 – vatnsþvottur eða sk. “water scrubbing”</a:t>
            </a:r>
          </a:p>
          <a:p>
            <a:pPr eaLnBrk="1" hangingPunct="1"/>
            <a:r>
              <a:rPr lang="is-IS" dirty="0" smtClean="0"/>
              <a:t>Ný hreinsistöð var tekin í notkun árið 2005</a:t>
            </a:r>
          </a:p>
          <a:p>
            <a:pPr lvl="1" eaLnBrk="1" hangingPunct="1"/>
            <a:r>
              <a:rPr lang="is-IS" dirty="0" smtClean="0"/>
              <a:t>Eftir ítarlega skoðun á hreinsiaðferðum var ákveðið að notast við sömu aðferð og áður þ.e.a.s. þvott</a:t>
            </a:r>
          </a:p>
          <a:p>
            <a:pPr lvl="1" eaLnBrk="1" hangingPunct="1"/>
            <a:r>
              <a:rPr lang="is-IS" dirty="0" smtClean="0"/>
              <a:t>Ný stöð mun anna öllu hauggasi sem búast má við að komi úr Álfsnesi á líftíma haugsins</a:t>
            </a:r>
          </a:p>
          <a:p>
            <a:pPr lvl="1" eaLnBrk="1" hangingPunct="1"/>
            <a:r>
              <a:rPr lang="is-IS" dirty="0" smtClean="0"/>
              <a:t>Stöðin er hönnuð af VGK verkfræðistofu og SORPU í samvinnu við SWECO/VBB VIAK í Svíþjóð og er smíðuð hér á landi</a:t>
            </a:r>
          </a:p>
        </p:txBody>
      </p:sp>
      <p:sp>
        <p:nvSpPr>
          <p:cNvPr id="29698" name="Date Placeholder 3"/>
          <p:cNvSpPr>
            <a:spLocks noGrp="1"/>
          </p:cNvSpPr>
          <p:nvPr>
            <p:ph type="dt" sz="half" idx="10"/>
          </p:nvPr>
        </p:nvSpPr>
        <p:spPr>
          <a:noFill/>
        </p:spPr>
        <p:txBody>
          <a:bodyPr/>
          <a:lstStyle/>
          <a:p>
            <a:r>
              <a:rPr lang="is-IS"/>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is-IS" dirty="0" smtClean="0"/>
              <a:t>Kerfismynd</a:t>
            </a:r>
            <a:endParaRPr lang="en-GB" dirty="0" smtClean="0"/>
          </a:p>
        </p:txBody>
      </p:sp>
      <p:sp>
        <p:nvSpPr>
          <p:cNvPr id="30722" name="Date Placeholder 3"/>
          <p:cNvSpPr>
            <a:spLocks noGrp="1"/>
          </p:cNvSpPr>
          <p:nvPr>
            <p:ph type="dt" sz="half" idx="10"/>
          </p:nvPr>
        </p:nvSpPr>
        <p:spPr>
          <a:noFill/>
        </p:spPr>
        <p:txBody>
          <a:bodyPr/>
          <a:lstStyle/>
          <a:p>
            <a:r>
              <a:rPr lang="is-IS"/>
              <a:t>	</a:t>
            </a:r>
          </a:p>
        </p:txBody>
      </p:sp>
      <p:pic>
        <p:nvPicPr>
          <p:cNvPr id="30724" name="Picture 4"/>
          <p:cNvPicPr>
            <a:picLocks noChangeAspect="1" noChangeArrowheads="1"/>
          </p:cNvPicPr>
          <p:nvPr/>
        </p:nvPicPr>
        <p:blipFill>
          <a:blip r:embed="rId2" cstate="print"/>
          <a:srcRect/>
          <a:stretch>
            <a:fillRect/>
          </a:stretch>
        </p:blipFill>
        <p:spPr bwMode="auto">
          <a:xfrm>
            <a:off x="251520" y="1340768"/>
            <a:ext cx="8792146" cy="54067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is-IS" smtClean="0"/>
              <a:t>Ný hreinsistöð</a:t>
            </a:r>
            <a:endParaRPr lang="en-GB" smtClean="0"/>
          </a:p>
        </p:txBody>
      </p:sp>
      <p:sp>
        <p:nvSpPr>
          <p:cNvPr id="31746" name="Date Placeholder 3"/>
          <p:cNvSpPr>
            <a:spLocks noGrp="1"/>
          </p:cNvSpPr>
          <p:nvPr>
            <p:ph type="dt" sz="half" idx="10"/>
          </p:nvPr>
        </p:nvSpPr>
        <p:spPr>
          <a:noFill/>
        </p:spPr>
        <p:txBody>
          <a:bodyPr/>
          <a:lstStyle/>
          <a:p>
            <a:r>
              <a:rPr lang="is-IS"/>
              <a:t>	</a:t>
            </a:r>
          </a:p>
        </p:txBody>
      </p:sp>
      <p:pic>
        <p:nvPicPr>
          <p:cNvPr id="31748" name="Picture 5" descr="metan_straeto 010"/>
          <p:cNvPicPr>
            <a:picLocks noChangeAspect="1" noChangeArrowheads="1"/>
          </p:cNvPicPr>
          <p:nvPr/>
        </p:nvPicPr>
        <p:blipFill>
          <a:blip r:embed="rId2" cstate="print"/>
          <a:srcRect/>
          <a:stretch>
            <a:fillRect/>
          </a:stretch>
        </p:blipFill>
        <p:spPr bwMode="auto">
          <a:xfrm>
            <a:off x="1116013" y="1484313"/>
            <a:ext cx="7304087"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is-IS" smtClean="0"/>
              <a:t>Ný hreinsistöð</a:t>
            </a:r>
            <a:endParaRPr lang="en-GB" smtClean="0"/>
          </a:p>
        </p:txBody>
      </p:sp>
      <p:sp>
        <p:nvSpPr>
          <p:cNvPr id="32770" name="Date Placeholder 3"/>
          <p:cNvSpPr>
            <a:spLocks noGrp="1"/>
          </p:cNvSpPr>
          <p:nvPr>
            <p:ph type="dt" sz="half" idx="10"/>
          </p:nvPr>
        </p:nvSpPr>
        <p:spPr>
          <a:noFill/>
        </p:spPr>
        <p:txBody>
          <a:bodyPr/>
          <a:lstStyle/>
          <a:p>
            <a:r>
              <a:rPr lang="is-IS"/>
              <a:t>	</a:t>
            </a:r>
          </a:p>
        </p:txBody>
      </p:sp>
      <p:pic>
        <p:nvPicPr>
          <p:cNvPr id="32772" name="Picture 4" descr="alfsnes 028"/>
          <p:cNvPicPr>
            <a:picLocks noChangeAspect="1" noChangeArrowheads="1"/>
          </p:cNvPicPr>
          <p:nvPr/>
        </p:nvPicPr>
        <p:blipFill>
          <a:blip r:embed="rId2" cstate="print"/>
          <a:srcRect/>
          <a:stretch>
            <a:fillRect/>
          </a:stretch>
        </p:blipFill>
        <p:spPr bwMode="auto">
          <a:xfrm>
            <a:off x="539750" y="1268413"/>
            <a:ext cx="7848600" cy="523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is-IS" sz="4000" smtClean="0"/>
              <a:t>Álfsnes – núverandi staða</a:t>
            </a:r>
          </a:p>
        </p:txBody>
      </p:sp>
      <p:sp>
        <p:nvSpPr>
          <p:cNvPr id="33796" name="Rectangle 3"/>
          <p:cNvSpPr>
            <a:spLocks noGrp="1" noChangeArrowheads="1"/>
          </p:cNvSpPr>
          <p:nvPr>
            <p:ph idx="1"/>
          </p:nvPr>
        </p:nvSpPr>
        <p:spPr>
          <a:xfrm>
            <a:off x="0" y="1124744"/>
            <a:ext cx="9144000" cy="4896544"/>
          </a:xfrm>
        </p:spPr>
        <p:txBody>
          <a:bodyPr/>
          <a:lstStyle/>
          <a:p>
            <a:pPr eaLnBrk="1" hangingPunct="1"/>
            <a:r>
              <a:rPr lang="is-IS" dirty="0" smtClean="0"/>
              <a:t>Virkjanlegt magn á hverjum tíma er háð aldri hins urðaða úrgangs, niðurbroti í haugnum og “praktík” á urðunarstaðnum</a:t>
            </a:r>
          </a:p>
          <a:p>
            <a:pPr lvl="1"/>
            <a:r>
              <a:rPr lang="is-IS" dirty="0" smtClean="0"/>
              <a:t>“Fræðilega” virkjanlegt í dag 700 Nm</a:t>
            </a:r>
            <a:r>
              <a:rPr lang="is-IS" baseline="30000" dirty="0" smtClean="0"/>
              <a:t>3</a:t>
            </a:r>
            <a:r>
              <a:rPr lang="is-IS" dirty="0" smtClean="0"/>
              <a:t>/klst. af hauggasi eða 350 – 400 Nm</a:t>
            </a:r>
            <a:r>
              <a:rPr lang="is-IS" baseline="30000" dirty="0" smtClean="0"/>
              <a:t>3</a:t>
            </a:r>
            <a:r>
              <a:rPr lang="is-IS" dirty="0" smtClean="0"/>
              <a:t>/klst. hreint metan</a:t>
            </a:r>
          </a:p>
          <a:p>
            <a:pPr lvl="1"/>
            <a:r>
              <a:rPr lang="is-IS" dirty="0" smtClean="0"/>
              <a:t>Samsvarar 390 – 450 l-bensín/klst. eða um 3,4 – 3,9 milljón bensín-lítrum/ár</a:t>
            </a:r>
          </a:p>
          <a:p>
            <a:pPr lvl="1"/>
            <a:r>
              <a:rPr lang="is-IS" dirty="0" smtClean="0"/>
              <a:t>“Fræðileg” virkjun dygði á 1.700 – 2.000 smá ökutæki miðað við eyðslu upp á 10 l/100 km og 20.000 km akstur á ári</a:t>
            </a:r>
          </a:p>
        </p:txBody>
      </p:sp>
      <p:sp>
        <p:nvSpPr>
          <p:cNvPr id="33794" name="Date Placeholder 3"/>
          <p:cNvSpPr>
            <a:spLocks noGrp="1"/>
          </p:cNvSpPr>
          <p:nvPr>
            <p:ph type="dt" sz="half" idx="10"/>
          </p:nvPr>
        </p:nvSpPr>
        <p:spPr>
          <a:noFill/>
        </p:spPr>
        <p:txBody>
          <a:bodyPr/>
          <a:lstStyle/>
          <a:p>
            <a:r>
              <a:rPr lang="is-IS"/>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Lífræn endurvinnsla!</a:t>
            </a:r>
            <a:endParaRPr lang="is-IS" dirty="0"/>
          </a:p>
        </p:txBody>
      </p:sp>
      <p:sp>
        <p:nvSpPr>
          <p:cNvPr id="3" name="Content Placeholder 2"/>
          <p:cNvSpPr>
            <a:spLocks noGrp="1"/>
          </p:cNvSpPr>
          <p:nvPr>
            <p:ph idx="1"/>
          </p:nvPr>
        </p:nvSpPr>
        <p:spPr>
          <a:xfrm>
            <a:off x="0" y="1772915"/>
            <a:ext cx="9144000" cy="3672309"/>
          </a:xfrm>
        </p:spPr>
        <p:txBody>
          <a:bodyPr/>
          <a:lstStyle/>
          <a:p>
            <a:r>
              <a:rPr lang="is-IS" dirty="0" smtClean="0"/>
              <a:t>Framleiðsla á milljón rúmmetrum af metani telst skv. starfsleyfi SORPU bs., endurvinnsla á 10.000 tonnum af lífrænum úrgangi</a:t>
            </a:r>
          </a:p>
          <a:p>
            <a:r>
              <a:rPr lang="is-IS" dirty="0" smtClean="0"/>
              <a:t>Annar ávinningur:</a:t>
            </a:r>
          </a:p>
          <a:p>
            <a:pPr lvl="1"/>
            <a:r>
              <a:rPr lang="is-IS" dirty="0" smtClean="0"/>
              <a:t>Sparar milljón lítra af bensíni</a:t>
            </a:r>
          </a:p>
          <a:p>
            <a:pPr lvl="1"/>
            <a:r>
              <a:rPr lang="is-IS" dirty="0" smtClean="0"/>
              <a:t>Sparar 2.400 tonn af CO</a:t>
            </a:r>
            <a:r>
              <a:rPr lang="is-IS" baseline="-25000" dirty="0" smtClean="0"/>
              <a:t>2</a:t>
            </a:r>
          </a:p>
        </p:txBody>
      </p:sp>
      <p:sp>
        <p:nvSpPr>
          <p:cNvPr id="4" name="Date Placeholder 3"/>
          <p:cNvSpPr>
            <a:spLocks noGrp="1"/>
          </p:cNvSpPr>
          <p:nvPr>
            <p:ph type="dt" sz="half" idx="10"/>
          </p:nvPr>
        </p:nvSpPr>
        <p:spPr/>
        <p:txBody>
          <a:bodyPr/>
          <a:lstStyle/>
          <a:p>
            <a:pPr>
              <a:defRPr/>
            </a:pPr>
            <a:r>
              <a:rPr lang="is-IS" smtClean="0"/>
              <a:t>	</a:t>
            </a:r>
            <a:endParaRPr lang="is-I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is-IS" dirty="0" smtClean="0"/>
              <a:t>Álfsnes - framtíðin</a:t>
            </a:r>
          </a:p>
        </p:txBody>
      </p:sp>
      <p:sp>
        <p:nvSpPr>
          <p:cNvPr id="34820" name="Rectangle 3"/>
          <p:cNvSpPr>
            <a:spLocks noGrp="1" noChangeArrowheads="1"/>
          </p:cNvSpPr>
          <p:nvPr>
            <p:ph idx="1"/>
          </p:nvPr>
        </p:nvSpPr>
        <p:spPr>
          <a:xfrm>
            <a:off x="457200" y="1600200"/>
            <a:ext cx="8229600" cy="4708525"/>
          </a:xfrm>
        </p:spPr>
        <p:txBody>
          <a:bodyPr/>
          <a:lstStyle/>
          <a:p>
            <a:pPr eaLnBrk="1" hangingPunct="1">
              <a:lnSpc>
                <a:spcPct val="90000"/>
              </a:lnSpc>
            </a:pPr>
            <a:r>
              <a:rPr lang="is-IS" dirty="0" smtClean="0"/>
              <a:t>Ætla má að vinnanlegt magn af hauggasi fáist úr urðunarstaðnum í Álfsnesi a.m.k. til ársins 2030/2035</a:t>
            </a:r>
          </a:p>
          <a:p>
            <a:pPr eaLnBrk="1" hangingPunct="1">
              <a:lnSpc>
                <a:spcPct val="90000"/>
              </a:lnSpc>
            </a:pPr>
            <a:r>
              <a:rPr lang="is-IS" dirty="0" smtClean="0"/>
              <a:t>Ætlað er að hámarksframleiðsla geti orðið um 1.300 Nm</a:t>
            </a:r>
            <a:r>
              <a:rPr lang="is-IS" baseline="30000" dirty="0" smtClean="0"/>
              <a:t>3</a:t>
            </a:r>
            <a:r>
              <a:rPr lang="is-IS" dirty="0" smtClean="0"/>
              <a:t>/klst árið 2014</a:t>
            </a:r>
          </a:p>
          <a:p>
            <a:pPr lvl="1" eaLnBrk="1" hangingPunct="1">
              <a:lnSpc>
                <a:spcPct val="90000"/>
              </a:lnSpc>
            </a:pPr>
            <a:r>
              <a:rPr lang="is-IS" dirty="0" smtClean="0"/>
              <a:t>Dugar á 3.500 – 4.000 smá ökutæki</a:t>
            </a:r>
          </a:p>
          <a:p>
            <a:pPr eaLnBrk="1" hangingPunct="1">
              <a:lnSpc>
                <a:spcPct val="90000"/>
              </a:lnSpc>
            </a:pPr>
            <a:r>
              <a:rPr lang="is-IS" dirty="0" smtClean="0"/>
              <a:t>Gas- og jarðgerðarstöð</a:t>
            </a:r>
          </a:p>
        </p:txBody>
      </p:sp>
      <p:sp>
        <p:nvSpPr>
          <p:cNvPr id="34818" name="Date Placeholder 3"/>
          <p:cNvSpPr>
            <a:spLocks noGrp="1"/>
          </p:cNvSpPr>
          <p:nvPr>
            <p:ph type="dt" sz="half" idx="10"/>
          </p:nvPr>
        </p:nvSpPr>
        <p:spPr>
          <a:noFill/>
        </p:spPr>
        <p:txBody>
          <a:bodyPr/>
          <a:lstStyle/>
          <a:p>
            <a:r>
              <a:rPr lang="is-IS"/>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is-IS" smtClean="0"/>
              <a:t>Metanvinnsla í Álfsnesi</a:t>
            </a:r>
            <a:endParaRPr lang="en-GB" smtClean="0"/>
          </a:p>
        </p:txBody>
      </p:sp>
      <p:sp>
        <p:nvSpPr>
          <p:cNvPr id="35842" name="Date Placeholder 3"/>
          <p:cNvSpPr>
            <a:spLocks noGrp="1"/>
          </p:cNvSpPr>
          <p:nvPr>
            <p:ph type="dt" sz="half" idx="10"/>
          </p:nvPr>
        </p:nvSpPr>
        <p:spPr>
          <a:noFill/>
        </p:spPr>
        <p:txBody>
          <a:bodyPr/>
          <a:lstStyle/>
          <a:p>
            <a:r>
              <a:rPr lang="is-IS"/>
              <a:t>	</a:t>
            </a:r>
          </a:p>
        </p:txBody>
      </p:sp>
      <p:pic>
        <p:nvPicPr>
          <p:cNvPr id="35844" name="Picture 4"/>
          <p:cNvPicPr>
            <a:picLocks noChangeAspect="1" noChangeArrowheads="1"/>
          </p:cNvPicPr>
          <p:nvPr/>
        </p:nvPicPr>
        <p:blipFill>
          <a:blip r:embed="rId2" cstate="print"/>
          <a:srcRect r="12277"/>
          <a:stretch>
            <a:fillRect/>
          </a:stretch>
        </p:blipFill>
        <p:spPr bwMode="auto">
          <a:xfrm>
            <a:off x="250825" y="1268760"/>
            <a:ext cx="8305800"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051720" y="0"/>
            <a:ext cx="6842125" cy="1143000"/>
          </a:xfrm>
        </p:spPr>
        <p:txBody>
          <a:bodyPr/>
          <a:lstStyle/>
          <a:p>
            <a:pPr eaLnBrk="1" hangingPunct="1">
              <a:defRPr/>
            </a:pPr>
            <a:r>
              <a:rPr lang="is-IS" dirty="0" smtClean="0"/>
              <a:t>Reynsla af notkun metans</a:t>
            </a:r>
          </a:p>
        </p:txBody>
      </p:sp>
      <p:sp>
        <p:nvSpPr>
          <p:cNvPr id="36866" name="Date Placeholder 3"/>
          <p:cNvSpPr>
            <a:spLocks noGrp="1"/>
          </p:cNvSpPr>
          <p:nvPr>
            <p:ph type="dt" sz="half" idx="10"/>
          </p:nvPr>
        </p:nvSpPr>
        <p:spPr>
          <a:noFill/>
        </p:spPr>
        <p:txBody>
          <a:bodyPr/>
          <a:lstStyle/>
          <a:p>
            <a:r>
              <a:rPr lang="is-IS"/>
              <a:t>	</a:t>
            </a:r>
          </a:p>
        </p:txBody>
      </p:sp>
      <p:pic>
        <p:nvPicPr>
          <p:cNvPr id="4" name="Picture 3" descr="Metandagurinn 240610.jpg"/>
          <p:cNvPicPr>
            <a:picLocks noChangeAspect="1"/>
          </p:cNvPicPr>
          <p:nvPr/>
        </p:nvPicPr>
        <p:blipFill>
          <a:blip r:embed="rId2" cstate="print"/>
          <a:stretch>
            <a:fillRect/>
          </a:stretch>
        </p:blipFill>
        <p:spPr>
          <a:xfrm>
            <a:off x="5004048" y="908720"/>
            <a:ext cx="3320774" cy="4781915"/>
          </a:xfrm>
          <a:prstGeom prst="rect">
            <a:avLst/>
          </a:prstGeom>
        </p:spPr>
      </p:pic>
      <p:sp>
        <p:nvSpPr>
          <p:cNvPr id="5" name="TextBox 4"/>
          <p:cNvSpPr txBox="1"/>
          <p:nvPr/>
        </p:nvSpPr>
        <p:spPr>
          <a:xfrm>
            <a:off x="179512" y="971847"/>
            <a:ext cx="4518474" cy="4962897"/>
          </a:xfrm>
          <a:prstGeom prst="rect">
            <a:avLst/>
          </a:prstGeom>
          <a:noFill/>
        </p:spPr>
        <p:txBody>
          <a:bodyPr wrap="square" rtlCol="0">
            <a:spAutoFit/>
          </a:bodyPr>
          <a:lstStyle/>
          <a:p>
            <a:r>
              <a:rPr lang="is-IS" dirty="0" smtClean="0">
                <a:solidFill>
                  <a:srgbClr val="002060"/>
                </a:solidFill>
              </a:rPr>
              <a:t>Yfir 100 gerðir bíla í notkun í apriíl 2011</a:t>
            </a:r>
          </a:p>
          <a:p>
            <a:endParaRPr lang="is-IS" sz="1050" dirty="0"/>
          </a:p>
          <a:p>
            <a:r>
              <a:rPr lang="is-IS" sz="1200" dirty="0" smtClean="0"/>
              <a:t>Audi </a:t>
            </a:r>
            <a:r>
              <a:rPr lang="is-IS" sz="1200" dirty="0"/>
              <a:t>A4 turbo, BMW 540, BMW 730, Cadillac Escelade, Cherokee, Chevrolet Cruze (nýr) , Chevrolet Lacetti, Chevrolet Silverado, Chevrolet Suburban, Chrysler Crysler Town and Country, Dodge Dakoda, Dodge Durango, Dodge Power wagon, Dodge Ram (nýr), Dodge Ram 1500, Dodge Ram 2500, Ford Econoline, Ford Escape, Ford Expedition, Ford Explorer Sport Trac, Ford F 150, Ford Focus, Ford Ranger, Ford Transporter, GMC, GMC Denali, GMC Envoy, GMC Yukon Denali, Grand Cherokee, Honda Accord, Honda Civic, Honda CRV, Hyundai Getz, Hyundai Santa Fe, Hyundai Sonata, Hyundai Trajet, Hyundai Tucson, Infiniti QX 56, Kangoo-sendibíll, Lexus Jeppi, Lexus RX 300, Lincoln Navigator, Lincoln Continental, Lincoln Mark LT, Lincoln town &amp; country, Man 18/440, Mazda 3, Mazda 6, Mercedes Bens Actros, Mercedes Benz C230, Mercedes Benz G 500, Mercedes Benz-B, MMC Pajero Sport, Nissan Armada, Nissan Murano, Opel Astra, Peugeot 307, Peugot 407, Pontiac, Range Rover, Renault Kangoo, Renault Master, Renault Megane, Saab 93T, Scania R500, Skoda Fabia, Skoda Oktavia, Skoda Suburb, Subaru Legacy, Subaru Outback, Suzuki Jimni, Suzuki Vitara, Toyata Tacoma, Toyota Avensis, Toyota Corolla, Toyota Hiace, Toyota Land Cruiser 100, Toyota Land Sruiser 200, Toyota Previa, Toyota Rav4, Toyota Tundra, Toyota Yaris, VW Caddy, VW Passat, VW Touareg, VW </a:t>
            </a:r>
            <a:r>
              <a:rPr lang="is-IS" sz="1200" dirty="0" smtClean="0"/>
              <a:t>Transporter.</a:t>
            </a:r>
            <a:endParaRPr lang="is-I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is-IS" smtClean="0"/>
              <a:t>Efni fyrirlestrar</a:t>
            </a:r>
          </a:p>
        </p:txBody>
      </p:sp>
      <p:sp>
        <p:nvSpPr>
          <p:cNvPr id="5124" name="Rectangle 3"/>
          <p:cNvSpPr>
            <a:spLocks noGrp="1" noChangeArrowheads="1"/>
          </p:cNvSpPr>
          <p:nvPr>
            <p:ph idx="1"/>
          </p:nvPr>
        </p:nvSpPr>
        <p:spPr>
          <a:xfrm>
            <a:off x="457200" y="1960241"/>
            <a:ext cx="8229600" cy="3484983"/>
          </a:xfrm>
        </p:spPr>
        <p:txBody>
          <a:bodyPr/>
          <a:lstStyle/>
          <a:p>
            <a:pPr eaLnBrk="1" hangingPunct="1"/>
            <a:r>
              <a:rPr lang="is-IS" dirty="0" smtClean="0"/>
              <a:t>Hvað er metan og hvernig myndast það</a:t>
            </a:r>
          </a:p>
          <a:p>
            <a:pPr eaLnBrk="1" hangingPunct="1"/>
            <a:r>
              <a:rPr lang="is-IS" dirty="0" smtClean="0"/>
              <a:t>Reynsla af notkun metans – ökutæki/iðnaður/rafmagnsframleiðsla</a:t>
            </a:r>
          </a:p>
          <a:p>
            <a:pPr eaLnBrk="1" hangingPunct="1"/>
            <a:r>
              <a:rPr lang="is-IS" dirty="0" smtClean="0"/>
              <a:t>Möguleikar á lífrænni vinnslu úr úrgangi</a:t>
            </a:r>
          </a:p>
          <a:p>
            <a:pPr eaLnBrk="1" hangingPunct="1"/>
            <a:r>
              <a:rPr lang="is-IS" dirty="0" smtClean="0"/>
              <a:t>Aðrir möguleikar – framtíðarpælingar</a:t>
            </a:r>
          </a:p>
        </p:txBody>
      </p:sp>
      <p:sp>
        <p:nvSpPr>
          <p:cNvPr id="5122" name="Date Placeholder 3"/>
          <p:cNvSpPr>
            <a:spLocks noGrp="1"/>
          </p:cNvSpPr>
          <p:nvPr>
            <p:ph type="dt" sz="half" idx="10"/>
          </p:nvPr>
        </p:nvSpPr>
        <p:spPr>
          <a:noFill/>
        </p:spPr>
        <p:txBody>
          <a:bodyPr/>
          <a:lstStyle/>
          <a:p>
            <a:r>
              <a:rPr lang="is-IS"/>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is-IS" smtClean="0"/>
              <a:t>Reynsla af ökutækjum</a:t>
            </a:r>
          </a:p>
        </p:txBody>
      </p:sp>
      <p:sp>
        <p:nvSpPr>
          <p:cNvPr id="37892" name="Rectangle 3"/>
          <p:cNvSpPr>
            <a:spLocks noGrp="1" noChangeArrowheads="1"/>
          </p:cNvSpPr>
          <p:nvPr>
            <p:ph idx="1"/>
          </p:nvPr>
        </p:nvSpPr>
        <p:spPr>
          <a:xfrm>
            <a:off x="179512" y="1353130"/>
            <a:ext cx="8805862" cy="4525963"/>
          </a:xfrm>
        </p:spPr>
        <p:txBody>
          <a:bodyPr/>
          <a:lstStyle/>
          <a:p>
            <a:pPr eaLnBrk="1" hangingPunct="1">
              <a:lnSpc>
                <a:spcPct val="90000"/>
              </a:lnSpc>
            </a:pPr>
            <a:r>
              <a:rPr lang="is-IS" dirty="0" smtClean="0"/>
              <a:t>Ökutæki sem nýta metan í dag með s.k. tvíbrennihreyfli eða nýta eingöngu metan</a:t>
            </a:r>
          </a:p>
          <a:p>
            <a:pPr lvl="1" eaLnBrk="1" hangingPunct="1">
              <a:lnSpc>
                <a:spcPct val="90000"/>
              </a:lnSpc>
            </a:pPr>
            <a:r>
              <a:rPr lang="is-IS" dirty="0" smtClean="0"/>
              <a:t>Strætisvagnar 2 (um 60 einkabílaígildi hver)</a:t>
            </a:r>
          </a:p>
          <a:p>
            <a:pPr lvl="1" eaLnBrk="1" hangingPunct="1">
              <a:lnSpc>
                <a:spcPct val="90000"/>
              </a:lnSpc>
            </a:pPr>
            <a:r>
              <a:rPr lang="is-IS" dirty="0" smtClean="0"/>
              <a:t>Ösku- og krókbílar 13 (um 25 einkabílaígildi hver)</a:t>
            </a:r>
          </a:p>
          <a:p>
            <a:pPr lvl="1" eaLnBrk="1" hangingPunct="1">
              <a:lnSpc>
                <a:spcPct val="90000"/>
              </a:lnSpc>
            </a:pPr>
            <a:r>
              <a:rPr lang="is-IS" dirty="0" smtClean="0"/>
              <a:t>Einkabílar um 400</a:t>
            </a:r>
          </a:p>
          <a:p>
            <a:pPr lvl="1" eaLnBrk="1" hangingPunct="1">
              <a:lnSpc>
                <a:spcPct val="90000"/>
              </a:lnSpc>
            </a:pPr>
            <a:endParaRPr lang="is-IS" dirty="0"/>
          </a:p>
          <a:p>
            <a:pPr lvl="1" eaLnBrk="1" hangingPunct="1">
              <a:lnSpc>
                <a:spcPct val="90000"/>
              </a:lnSpc>
            </a:pPr>
            <a:r>
              <a:rPr lang="is-IS" dirty="0" smtClean="0"/>
              <a:t>Alls 800 - 850 einkabílaígildi (apríl 2011)</a:t>
            </a:r>
          </a:p>
        </p:txBody>
      </p:sp>
      <p:sp>
        <p:nvSpPr>
          <p:cNvPr id="37890" name="Date Placeholder 3"/>
          <p:cNvSpPr>
            <a:spLocks noGrp="1"/>
          </p:cNvSpPr>
          <p:nvPr>
            <p:ph type="dt" sz="half" idx="10"/>
          </p:nvPr>
        </p:nvSpPr>
        <p:spPr>
          <a:noFill/>
        </p:spPr>
        <p:txBody>
          <a:bodyPr/>
          <a:lstStyle/>
          <a:p>
            <a:r>
              <a:rPr lang="is-IS" dirty="0"/>
              <a:t>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4710133"/>
            <a:ext cx="5024018" cy="233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is-IS" smtClean="0"/>
              <a:t>Reynsla / staða</a:t>
            </a:r>
          </a:p>
        </p:txBody>
      </p:sp>
      <p:sp>
        <p:nvSpPr>
          <p:cNvPr id="46082" name="Date Placeholder 3"/>
          <p:cNvSpPr>
            <a:spLocks noGrp="1"/>
          </p:cNvSpPr>
          <p:nvPr>
            <p:ph type="dt" sz="half" idx="10"/>
          </p:nvPr>
        </p:nvSpPr>
        <p:spPr>
          <a:noFill/>
        </p:spPr>
        <p:txBody>
          <a:bodyPr/>
          <a:lstStyle/>
          <a:p>
            <a:r>
              <a:rPr lang="is-IS"/>
              <a:t>	</a:t>
            </a:r>
          </a:p>
        </p:txBody>
      </p:sp>
      <p:pic>
        <p:nvPicPr>
          <p:cNvPr id="46084" name="Picture 4" descr="metan_vorubilar_minni"/>
          <p:cNvPicPr>
            <a:picLocks noChangeAspect="1" noChangeArrowheads="1"/>
          </p:cNvPicPr>
          <p:nvPr/>
        </p:nvPicPr>
        <p:blipFill>
          <a:blip r:embed="rId2" cstate="print"/>
          <a:srcRect/>
          <a:stretch>
            <a:fillRect/>
          </a:stretch>
        </p:blipFill>
        <p:spPr bwMode="auto">
          <a:xfrm>
            <a:off x="30646" y="1290998"/>
            <a:ext cx="4763765" cy="2725758"/>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356991"/>
            <a:ext cx="4794464" cy="359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051147"/>
            <a:ext cx="4355976" cy="287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4412" y="1269682"/>
            <a:ext cx="4349588" cy="326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Reynsla / staða</a:t>
            </a:r>
            <a:endParaRPr lang="is-IS" dirty="0"/>
          </a:p>
        </p:txBody>
      </p:sp>
      <p:sp>
        <p:nvSpPr>
          <p:cNvPr id="3" name="Date Placeholder 2"/>
          <p:cNvSpPr>
            <a:spLocks noGrp="1"/>
          </p:cNvSpPr>
          <p:nvPr>
            <p:ph type="dt" sz="half" idx="10"/>
          </p:nvPr>
        </p:nvSpPr>
        <p:spPr/>
        <p:txBody>
          <a:bodyPr/>
          <a:lstStyle/>
          <a:p>
            <a:pPr>
              <a:defRPr/>
            </a:pPr>
            <a:r>
              <a:rPr lang="is-IS" smtClean="0"/>
              <a:t>	</a:t>
            </a:r>
            <a:endParaRPr lang="is-IS"/>
          </a:p>
        </p:txBody>
      </p:sp>
      <p:pic>
        <p:nvPicPr>
          <p:cNvPr id="4" name="Picture 4" descr="traktorar"/>
          <p:cNvPicPr>
            <a:picLocks noChangeAspect="1" noChangeArrowheads="1"/>
          </p:cNvPicPr>
          <p:nvPr/>
        </p:nvPicPr>
        <p:blipFill>
          <a:blip r:embed="rId2" cstate="print"/>
          <a:srcRect/>
          <a:stretch>
            <a:fillRect/>
          </a:stretch>
        </p:blipFill>
        <p:spPr bwMode="auto">
          <a:xfrm>
            <a:off x="304800" y="1676400"/>
            <a:ext cx="2967038" cy="5181600"/>
          </a:xfrm>
          <a:prstGeom prst="rect">
            <a:avLst/>
          </a:prstGeom>
          <a:noFill/>
        </p:spPr>
      </p:pic>
      <p:pic>
        <p:nvPicPr>
          <p:cNvPr id="5" name="Picture 5" descr="img1_1"/>
          <p:cNvPicPr>
            <a:picLocks noChangeAspect="1" noChangeArrowheads="1"/>
          </p:cNvPicPr>
          <p:nvPr/>
        </p:nvPicPr>
        <p:blipFill>
          <a:blip r:embed="rId3" cstate="print"/>
          <a:srcRect/>
          <a:stretch>
            <a:fillRect/>
          </a:stretch>
        </p:blipFill>
        <p:spPr bwMode="auto">
          <a:xfrm>
            <a:off x="3581400" y="1752600"/>
            <a:ext cx="5080000" cy="3810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a:xfrm>
            <a:off x="2344738" y="115888"/>
            <a:ext cx="6548437" cy="1143000"/>
          </a:xfrm>
        </p:spPr>
        <p:txBody>
          <a:bodyPr/>
          <a:lstStyle/>
          <a:p>
            <a:pPr eaLnBrk="1" hangingPunct="1">
              <a:defRPr/>
            </a:pPr>
            <a:r>
              <a:rPr lang="is-IS" smtClean="0"/>
              <a:t>Reynsla / staða</a:t>
            </a:r>
          </a:p>
        </p:txBody>
      </p:sp>
      <p:sp>
        <p:nvSpPr>
          <p:cNvPr id="66564" name="Rectangle 5"/>
          <p:cNvSpPr>
            <a:spLocks noGrp="1" noChangeArrowheads="1"/>
          </p:cNvSpPr>
          <p:nvPr>
            <p:ph idx="1"/>
          </p:nvPr>
        </p:nvSpPr>
        <p:spPr>
          <a:xfrm>
            <a:off x="539750" y="1143000"/>
            <a:ext cx="7918450" cy="5526360"/>
          </a:xfrm>
          <a:noFill/>
        </p:spPr>
        <p:txBody>
          <a:bodyPr/>
          <a:lstStyle/>
          <a:p>
            <a:pPr eaLnBrk="1" hangingPunct="1"/>
            <a:r>
              <a:rPr lang="is-IS" dirty="0" smtClean="0"/>
              <a:t>Notkun metans í iðnaði</a:t>
            </a:r>
          </a:p>
          <a:p>
            <a:pPr lvl="1" eaLnBrk="1" hangingPunct="1"/>
            <a:r>
              <a:rPr lang="is-IS" dirty="0" smtClean="0"/>
              <a:t>Borgarplast (í stað flotaolíu)</a:t>
            </a:r>
          </a:p>
          <a:p>
            <a:pPr lvl="1" eaLnBrk="1" hangingPunct="1"/>
            <a:r>
              <a:rPr lang="is-IS" dirty="0" smtClean="0"/>
              <a:t>Lakksprautuklefi (Réttingarverkstæðið Múli)</a:t>
            </a:r>
          </a:p>
          <a:p>
            <a:pPr eaLnBrk="1" hangingPunct="1"/>
            <a:r>
              <a:rPr lang="is-IS" dirty="0" smtClean="0"/>
              <a:t>Rafmagnsframleiðsla</a:t>
            </a:r>
          </a:p>
          <a:p>
            <a:pPr lvl="1" eaLnBrk="1" hangingPunct="1"/>
            <a:r>
              <a:rPr lang="is-IS" dirty="0" smtClean="0"/>
              <a:t>Orkuveita Reykjavíkur með rafstöð sem afkastaði um 850 kW af rafmagni úr óhreinsuðu hauggasi, aflögð</a:t>
            </a:r>
          </a:p>
          <a:p>
            <a:pPr eaLnBrk="1" hangingPunct="1"/>
            <a:r>
              <a:rPr lang="is-IS" dirty="0" smtClean="0"/>
              <a:t>Fræðsla og menntun</a:t>
            </a:r>
          </a:p>
          <a:p>
            <a:pPr lvl="1" eaLnBrk="1" hangingPunct="1"/>
            <a:r>
              <a:rPr lang="is-IS" dirty="0" smtClean="0"/>
              <a:t>Samningur við Borgarholtsskóla um að skólinn taki að sér kennslu í vélfræðum metanvéla</a:t>
            </a:r>
          </a:p>
        </p:txBody>
      </p:sp>
      <p:sp>
        <p:nvSpPr>
          <p:cNvPr id="66562" name="Date Placeholder 3"/>
          <p:cNvSpPr>
            <a:spLocks noGrp="1"/>
          </p:cNvSpPr>
          <p:nvPr>
            <p:ph type="dt" sz="half" idx="10"/>
          </p:nvPr>
        </p:nvSpPr>
        <p:spPr>
          <a:noFill/>
        </p:spPr>
        <p:txBody>
          <a:bodyPr/>
          <a:lstStyle/>
          <a:p>
            <a:r>
              <a:rPr lang="is-IS"/>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411760" y="0"/>
            <a:ext cx="6408638" cy="1143000"/>
          </a:xfrm>
        </p:spPr>
        <p:txBody>
          <a:bodyPr/>
          <a:lstStyle/>
          <a:p>
            <a:pPr eaLnBrk="1" hangingPunct="1">
              <a:defRPr/>
            </a:pPr>
            <a:r>
              <a:rPr lang="is-IS" sz="4000" dirty="0" smtClean="0"/>
              <a:t>Metanvinnsla úr lífrænum úrgangi</a:t>
            </a:r>
          </a:p>
        </p:txBody>
      </p:sp>
      <p:sp>
        <p:nvSpPr>
          <p:cNvPr id="67586" name="Date Placeholder 3"/>
          <p:cNvSpPr>
            <a:spLocks noGrp="1"/>
          </p:cNvSpPr>
          <p:nvPr>
            <p:ph type="dt" sz="half" idx="10"/>
          </p:nvPr>
        </p:nvSpPr>
        <p:spPr>
          <a:noFill/>
        </p:spPr>
        <p:txBody>
          <a:bodyPr/>
          <a:lstStyle/>
          <a:p>
            <a:r>
              <a:rPr lang="is-IS"/>
              <a:t>	</a:t>
            </a:r>
          </a:p>
        </p:txBody>
      </p:sp>
      <p:pic>
        <p:nvPicPr>
          <p:cNvPr id="4" name="Picture 4"/>
          <p:cNvPicPr>
            <a:picLocks noChangeAspect="1" noChangeArrowheads="1"/>
          </p:cNvPicPr>
          <p:nvPr/>
        </p:nvPicPr>
        <p:blipFill>
          <a:blip r:embed="rId2" cstate="print"/>
          <a:srcRect/>
          <a:stretch>
            <a:fillRect/>
          </a:stretch>
        </p:blipFill>
        <p:spPr bwMode="auto">
          <a:xfrm>
            <a:off x="250825" y="1268413"/>
            <a:ext cx="2835275" cy="2455862"/>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3419475" y="1341438"/>
            <a:ext cx="2736850" cy="1901825"/>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179388" y="3789363"/>
            <a:ext cx="3303587" cy="1873250"/>
          </a:xfrm>
          <a:prstGeom prst="rect">
            <a:avLst/>
          </a:prstGeom>
          <a:noFill/>
          <a:ln w="9525">
            <a:noFill/>
            <a:miter lim="800000"/>
            <a:headEnd/>
            <a:tailEnd/>
          </a:ln>
        </p:spPr>
      </p:pic>
      <p:pic>
        <p:nvPicPr>
          <p:cNvPr id="7" name="Picture 8" descr="Passau-Neu195"/>
          <p:cNvPicPr>
            <a:picLocks noChangeAspect="1" noChangeArrowheads="1"/>
          </p:cNvPicPr>
          <p:nvPr/>
        </p:nvPicPr>
        <p:blipFill>
          <a:blip r:embed="rId5" cstate="print"/>
          <a:srcRect/>
          <a:stretch>
            <a:fillRect/>
          </a:stretch>
        </p:blipFill>
        <p:spPr bwMode="auto">
          <a:xfrm>
            <a:off x="6516688" y="1412875"/>
            <a:ext cx="2476500" cy="1854200"/>
          </a:xfrm>
          <a:prstGeom prst="rect">
            <a:avLst/>
          </a:prstGeom>
          <a:noFill/>
          <a:ln w="9525">
            <a:noFill/>
            <a:miter lim="800000"/>
            <a:headEnd/>
            <a:tailEnd/>
          </a:ln>
        </p:spPr>
      </p:pic>
      <p:pic>
        <p:nvPicPr>
          <p:cNvPr id="8" name="Picture 9" descr="ROPPENA2"/>
          <p:cNvPicPr>
            <a:picLocks noChangeAspect="1" noChangeArrowheads="1"/>
          </p:cNvPicPr>
          <p:nvPr/>
        </p:nvPicPr>
        <p:blipFill>
          <a:blip r:embed="rId6" cstate="print"/>
          <a:srcRect/>
          <a:stretch>
            <a:fillRect/>
          </a:stretch>
        </p:blipFill>
        <p:spPr bwMode="auto">
          <a:xfrm>
            <a:off x="5435600" y="3716338"/>
            <a:ext cx="2592388"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is-IS" smtClean="0"/>
              <a:t>Vinnsla á metani</a:t>
            </a:r>
          </a:p>
        </p:txBody>
      </p:sp>
      <p:sp>
        <p:nvSpPr>
          <p:cNvPr id="69636" name="Rectangle 3"/>
          <p:cNvSpPr>
            <a:spLocks noGrp="1" noChangeArrowheads="1"/>
          </p:cNvSpPr>
          <p:nvPr>
            <p:ph idx="1"/>
          </p:nvPr>
        </p:nvSpPr>
        <p:spPr>
          <a:xfrm>
            <a:off x="457200" y="980728"/>
            <a:ext cx="8229600" cy="5400600"/>
          </a:xfrm>
        </p:spPr>
        <p:txBody>
          <a:bodyPr/>
          <a:lstStyle/>
          <a:p>
            <a:pPr eaLnBrk="1" hangingPunct="1">
              <a:lnSpc>
                <a:spcPct val="90000"/>
              </a:lnSpc>
            </a:pPr>
            <a:r>
              <a:rPr lang="is-IS" sz="2800" dirty="0" smtClean="0"/>
              <a:t>Framleiðsla á hauggasi er algeng </a:t>
            </a:r>
          </a:p>
          <a:p>
            <a:pPr lvl="1" eaLnBrk="1" hangingPunct="1">
              <a:lnSpc>
                <a:spcPct val="90000"/>
              </a:lnSpc>
            </a:pPr>
            <a:r>
              <a:rPr lang="is-IS" sz="2400" dirty="0" smtClean="0"/>
              <a:t>Hluti af hreinsun skólps</a:t>
            </a:r>
          </a:p>
          <a:p>
            <a:pPr lvl="1" eaLnBrk="1" hangingPunct="1">
              <a:lnSpc>
                <a:spcPct val="90000"/>
              </a:lnSpc>
            </a:pPr>
            <a:r>
              <a:rPr lang="is-IS" sz="2400" dirty="0" smtClean="0"/>
              <a:t>Vinnsla á ýmsum einsleitum lífrænum úrgangi </a:t>
            </a:r>
          </a:p>
          <a:p>
            <a:pPr lvl="1" eaLnBrk="1" hangingPunct="1">
              <a:lnSpc>
                <a:spcPct val="90000"/>
              </a:lnSpc>
            </a:pPr>
            <a:r>
              <a:rPr lang="is-IS" sz="2400" dirty="0" smtClean="0"/>
              <a:t>Vinnsla á húsdýraúrgangi</a:t>
            </a:r>
          </a:p>
          <a:p>
            <a:pPr eaLnBrk="1" hangingPunct="1">
              <a:lnSpc>
                <a:spcPct val="90000"/>
              </a:lnSpc>
            </a:pPr>
            <a:r>
              <a:rPr lang="is-IS" sz="2800" dirty="0" smtClean="0"/>
              <a:t>Úr slíkri vinnslu er hægt að fá 3 – 4 afurðir:</a:t>
            </a:r>
          </a:p>
          <a:p>
            <a:pPr lvl="1" eaLnBrk="1" hangingPunct="1">
              <a:lnSpc>
                <a:spcPct val="90000"/>
              </a:lnSpc>
            </a:pPr>
            <a:r>
              <a:rPr lang="is-IS" sz="2400" dirty="0" smtClean="0"/>
              <a:t>Metan</a:t>
            </a:r>
          </a:p>
          <a:p>
            <a:pPr lvl="1" eaLnBrk="1" hangingPunct="1">
              <a:lnSpc>
                <a:spcPct val="90000"/>
              </a:lnSpc>
            </a:pPr>
            <a:r>
              <a:rPr lang="is-IS" sz="2400" dirty="0" smtClean="0"/>
              <a:t>Koltvísýrlíng</a:t>
            </a:r>
          </a:p>
          <a:p>
            <a:pPr lvl="1" eaLnBrk="1" hangingPunct="1">
              <a:lnSpc>
                <a:spcPct val="90000"/>
              </a:lnSpc>
            </a:pPr>
            <a:r>
              <a:rPr lang="is-IS" sz="2400" dirty="0" smtClean="0"/>
              <a:t>Jarðvegsbæti</a:t>
            </a:r>
          </a:p>
          <a:p>
            <a:pPr lvl="1" eaLnBrk="1" hangingPunct="1">
              <a:lnSpc>
                <a:spcPct val="90000"/>
              </a:lnSpc>
            </a:pPr>
            <a:r>
              <a:rPr lang="is-IS" sz="2400" dirty="0" smtClean="0"/>
              <a:t>(Meltuvökvi - áburðarvökvi)</a:t>
            </a:r>
          </a:p>
          <a:p>
            <a:pPr eaLnBrk="1" hangingPunct="1">
              <a:lnSpc>
                <a:spcPct val="90000"/>
              </a:lnSpc>
            </a:pPr>
            <a:r>
              <a:rPr lang="is-IS" sz="2800" dirty="0" smtClean="0"/>
              <a:t>Algengast er að hauggas sé notað til varma- og/eða rafmagnsframleiðslu</a:t>
            </a:r>
          </a:p>
        </p:txBody>
      </p:sp>
      <p:sp>
        <p:nvSpPr>
          <p:cNvPr id="69634" name="Date Placeholder 3"/>
          <p:cNvSpPr>
            <a:spLocks noGrp="1"/>
          </p:cNvSpPr>
          <p:nvPr>
            <p:ph type="dt" sz="half" idx="10"/>
          </p:nvPr>
        </p:nvSpPr>
        <p:spPr>
          <a:noFill/>
        </p:spPr>
        <p:txBody>
          <a:bodyPr/>
          <a:lstStyle/>
          <a:p>
            <a:r>
              <a:rPr lang="is-IS" dirty="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s-IS" smtClean="0"/>
              <a:t>	</a:t>
            </a:r>
            <a:endParaRPr lang="is-IS"/>
          </a:p>
        </p:txBody>
      </p:sp>
      <p:pic>
        <p:nvPicPr>
          <p:cNvPr id="3" name="Picture 4"/>
          <p:cNvPicPr>
            <a:picLocks noChangeAspect="1" noChangeArrowheads="1"/>
          </p:cNvPicPr>
          <p:nvPr/>
        </p:nvPicPr>
        <p:blipFill>
          <a:blip r:embed="rId2" cstate="print"/>
          <a:srcRect/>
          <a:stretch>
            <a:fillRect/>
          </a:stretch>
        </p:blipFill>
        <p:spPr bwMode="auto">
          <a:xfrm>
            <a:off x="257142" y="1268760"/>
            <a:ext cx="8742332" cy="5328592"/>
          </a:xfrm>
          <a:prstGeom prst="rect">
            <a:avLst/>
          </a:prstGeom>
          <a:noFill/>
          <a:ln w="9525">
            <a:noFill/>
            <a:miter lim="800000"/>
            <a:headEnd/>
            <a:tailEnd/>
          </a:ln>
        </p:spPr>
      </p:pic>
      <p:sp>
        <p:nvSpPr>
          <p:cNvPr id="4" name="Title 1"/>
          <p:cNvSpPr txBox="1">
            <a:spLocks/>
          </p:cNvSpPr>
          <p:nvPr/>
        </p:nvSpPr>
        <p:spPr>
          <a:xfrm>
            <a:off x="1979712" y="116632"/>
            <a:ext cx="7164288" cy="1066800"/>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s-IS" sz="3600" b="0" i="0" u="none" strike="noStrike" kern="0" cap="none" spc="0" normalizeH="0" baseline="0" noProof="0" dirty="0" smtClean="0">
                <a:ln>
                  <a:noFill/>
                </a:ln>
                <a:solidFill>
                  <a:srgbClr val="003366"/>
                </a:solidFill>
                <a:effectLst>
                  <a:outerShdw blurRad="38100" dist="38100" dir="2700000" algn="tl">
                    <a:srgbClr val="C0C0C0"/>
                  </a:outerShdw>
                </a:effectLst>
                <a:uLnTx/>
                <a:uFillTx/>
                <a:latin typeface="+mj-lt"/>
                <a:ea typeface="+mj-ea"/>
                <a:cs typeface="+mj-cs"/>
              </a:rPr>
              <a:t>          </a:t>
            </a:r>
            <a:r>
              <a:rPr kumimoji="0" lang="is-IS" sz="2400" b="0" i="0" u="none" strike="noStrike" kern="0" cap="none" spc="0" normalizeH="0" baseline="0" noProof="0" dirty="0" smtClean="0">
                <a:ln>
                  <a:noFill/>
                </a:ln>
                <a:solidFill>
                  <a:srgbClr val="003366"/>
                </a:solidFill>
                <a:effectLst>
                  <a:outerShdw blurRad="38100" dist="38100" dir="2700000" algn="tl">
                    <a:srgbClr val="C0C0C0"/>
                  </a:outerShdw>
                </a:effectLst>
                <a:uLnTx/>
                <a:uFillTx/>
                <a:latin typeface="+mj-lt"/>
                <a:ea typeface="+mn-ea"/>
                <a:cs typeface="Arial" pitchFamily="34" charset="0"/>
              </a:rPr>
              <a:t>Umhverfisáhrif – meðhöndlun úrgangs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is-IS" smtClean="0"/>
              <a:t>Framleiðsla á hauggasi</a:t>
            </a:r>
          </a:p>
        </p:txBody>
      </p:sp>
      <p:sp>
        <p:nvSpPr>
          <p:cNvPr id="72706" name="Date Placeholder 3"/>
          <p:cNvSpPr>
            <a:spLocks noGrp="1"/>
          </p:cNvSpPr>
          <p:nvPr>
            <p:ph type="dt" sz="half" idx="10"/>
          </p:nvPr>
        </p:nvSpPr>
        <p:spPr>
          <a:noFill/>
        </p:spPr>
        <p:txBody>
          <a:bodyPr/>
          <a:lstStyle/>
          <a:p>
            <a:r>
              <a:rPr lang="is-IS"/>
              <a:t>	</a:t>
            </a:r>
          </a:p>
        </p:txBody>
      </p:sp>
      <p:sp>
        <p:nvSpPr>
          <p:cNvPr id="72708" name="Rectangle 4"/>
          <p:cNvSpPr>
            <a:spLocks noChangeArrowheads="1"/>
          </p:cNvSpPr>
          <p:nvPr/>
        </p:nvSpPr>
        <p:spPr bwMode="auto">
          <a:xfrm>
            <a:off x="611188" y="2708275"/>
            <a:ext cx="7772400" cy="3960813"/>
          </a:xfrm>
          <a:prstGeom prst="rect">
            <a:avLst/>
          </a:prstGeom>
          <a:noFill/>
          <a:ln w="9525">
            <a:noFill/>
            <a:miter lim="800000"/>
            <a:headEnd/>
            <a:tailEnd/>
          </a:ln>
        </p:spPr>
        <p:txBody>
          <a:bodyPr/>
          <a:lstStyle/>
          <a:p>
            <a:pPr marL="342900" indent="-342900">
              <a:spcBef>
                <a:spcPct val="20000"/>
              </a:spcBef>
              <a:buClr>
                <a:srgbClr val="003399"/>
              </a:buClr>
              <a:buFontTx/>
              <a:buChar char="•"/>
            </a:pPr>
            <a:r>
              <a:rPr lang="is-IS" sz="2400"/>
              <a:t>Hægt að framleiða úr nánast hvaða lífræna efni sem er.  “Fræðilegt” magn hauggass:</a:t>
            </a:r>
          </a:p>
          <a:p>
            <a:pPr marL="742950" lvl="1" indent="-285750">
              <a:spcBef>
                <a:spcPct val="20000"/>
              </a:spcBef>
              <a:buClr>
                <a:srgbClr val="003399"/>
              </a:buClr>
              <a:buFontTx/>
              <a:buChar char="–"/>
            </a:pPr>
            <a:r>
              <a:rPr lang="is-IS" sz="2000"/>
              <a:t>Húsdýraúrgangur	   	18 millj Nm</a:t>
            </a:r>
            <a:r>
              <a:rPr lang="is-IS" sz="2000" baseline="30000"/>
              <a:t>3</a:t>
            </a:r>
          </a:p>
          <a:p>
            <a:pPr marL="742950" lvl="1" indent="-285750">
              <a:spcBef>
                <a:spcPct val="20000"/>
              </a:spcBef>
              <a:buClr>
                <a:srgbClr val="003399"/>
              </a:buClr>
              <a:buFontTx/>
              <a:buChar char="–"/>
            </a:pPr>
            <a:r>
              <a:rPr lang="is-IS" sz="2000"/>
              <a:t>Lífrænn úrgangur	   	10 millj Nm</a:t>
            </a:r>
            <a:r>
              <a:rPr lang="is-IS" sz="2000" baseline="30000"/>
              <a:t>3</a:t>
            </a:r>
          </a:p>
          <a:p>
            <a:pPr marL="742950" lvl="1" indent="-285750">
              <a:spcBef>
                <a:spcPct val="20000"/>
              </a:spcBef>
              <a:buClr>
                <a:srgbClr val="003399"/>
              </a:buClr>
              <a:buFontTx/>
              <a:buChar char="–"/>
            </a:pPr>
            <a:r>
              <a:rPr lang="is-IS" sz="2000"/>
              <a:t>Skólp			  8 millj Nm</a:t>
            </a:r>
            <a:r>
              <a:rPr lang="is-IS" sz="2000" baseline="30000"/>
              <a:t>3</a:t>
            </a:r>
          </a:p>
          <a:p>
            <a:pPr marL="742950" lvl="1" indent="-285750">
              <a:spcBef>
                <a:spcPct val="20000"/>
              </a:spcBef>
              <a:buClr>
                <a:srgbClr val="003399"/>
              </a:buClr>
              <a:buFontTx/>
              <a:buChar char="–"/>
            </a:pPr>
            <a:r>
              <a:rPr lang="is-IS" sz="2000"/>
              <a:t>Annað (úrgangur)		  5 millj Nm</a:t>
            </a:r>
            <a:r>
              <a:rPr lang="is-IS" sz="2000" baseline="30000"/>
              <a:t>3</a:t>
            </a:r>
          </a:p>
          <a:p>
            <a:pPr marL="742950" lvl="1" indent="-285750">
              <a:spcBef>
                <a:spcPct val="20000"/>
              </a:spcBef>
              <a:buClr>
                <a:srgbClr val="003399"/>
              </a:buClr>
              <a:buFontTx/>
              <a:buChar char="–"/>
            </a:pPr>
            <a:r>
              <a:rPr lang="is-IS" sz="2000"/>
              <a:t>Samtals		   	41 millj Nm</a:t>
            </a:r>
            <a:r>
              <a:rPr lang="is-IS" sz="2000" baseline="30000"/>
              <a:t>3</a:t>
            </a:r>
          </a:p>
          <a:p>
            <a:pPr marL="742950" lvl="1" indent="-285750">
              <a:spcBef>
                <a:spcPct val="20000"/>
              </a:spcBef>
              <a:buClr>
                <a:srgbClr val="003399"/>
              </a:buClr>
              <a:buFontTx/>
              <a:buChar char="–"/>
            </a:pPr>
            <a:endParaRPr lang="is-IS" sz="2000"/>
          </a:p>
          <a:p>
            <a:pPr marL="742950" lvl="1" indent="-285750">
              <a:spcBef>
                <a:spcPct val="20000"/>
              </a:spcBef>
              <a:buClr>
                <a:srgbClr val="003399"/>
              </a:buClr>
              <a:buFontTx/>
              <a:buChar char="–"/>
            </a:pPr>
            <a:r>
              <a:rPr lang="is-IS" sz="2000" b="1"/>
              <a:t>Samsvarar 205 GWh eða virkjun upp á 23 MW</a:t>
            </a:r>
          </a:p>
          <a:p>
            <a:pPr marL="742950" lvl="1" indent="-285750">
              <a:spcBef>
                <a:spcPct val="20000"/>
              </a:spcBef>
              <a:buClr>
                <a:srgbClr val="003399"/>
              </a:buClr>
              <a:buFontTx/>
              <a:buChar char="–"/>
            </a:pPr>
            <a:r>
              <a:rPr lang="is-IS" sz="2000" b="1"/>
              <a:t>Gæti dugað á um 10.000 smærri ökutæki u.þ.b 4% af ökutækjaflotanum?</a:t>
            </a:r>
          </a:p>
        </p:txBody>
      </p:sp>
      <p:sp>
        <p:nvSpPr>
          <p:cNvPr id="72709" name="Text Box 5"/>
          <p:cNvSpPr txBox="1">
            <a:spLocks noChangeArrowheads="1"/>
          </p:cNvSpPr>
          <p:nvPr/>
        </p:nvSpPr>
        <p:spPr bwMode="auto">
          <a:xfrm>
            <a:off x="0" y="1268413"/>
            <a:ext cx="9144000" cy="1336675"/>
          </a:xfrm>
          <a:prstGeom prst="rect">
            <a:avLst/>
          </a:prstGeom>
          <a:noFill/>
          <a:ln w="25400" cap="sq">
            <a:solidFill>
              <a:schemeClr val="tx1"/>
            </a:solidFill>
            <a:miter lim="800000"/>
            <a:headEnd type="none" w="sm" len="sm"/>
            <a:tailEnd type="none" w="sm" len="sm"/>
          </a:ln>
        </p:spPr>
        <p:txBody>
          <a:bodyPr>
            <a:spAutoFit/>
          </a:bodyPr>
          <a:lstStyle/>
          <a:p>
            <a:r>
              <a:rPr lang="is-IS" sz="2000"/>
              <a:t>Skv EU skal 8% eldsneytis verða lífrænt árið 2020.  Getum nýtt efni sem er kastað á glæ í dag s.s. matarleifar, húsdýraúrgang, fiskúrgang, úrgang frá matvælavinnslu, bjórgerð, mjólkurbúum, gras og skólp. Síðan má rækta plöntur í þeim tilgangi að vinna úr þeim metan.</a:t>
            </a:r>
            <a:endParaRPr lang="en-GB" sz="2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Metanframleiðsla í framtíðinni</a:t>
            </a:r>
            <a:endParaRPr lang="is-IS" dirty="0"/>
          </a:p>
        </p:txBody>
      </p:sp>
      <p:sp>
        <p:nvSpPr>
          <p:cNvPr id="3" name="Text Placeholder 2"/>
          <p:cNvSpPr>
            <a:spLocks noGrp="1"/>
          </p:cNvSpPr>
          <p:nvPr>
            <p:ph type="body" idx="1"/>
          </p:nvPr>
        </p:nvSpPr>
        <p:spPr/>
        <p:txBody>
          <a:bodyPr/>
          <a:lstStyle/>
          <a:p>
            <a:r>
              <a:rPr lang="is-IS" dirty="0" smtClean="0"/>
              <a:t>Hvað svo?</a:t>
            </a:r>
            <a:endParaRPr lang="is-IS" dirty="0"/>
          </a:p>
        </p:txBody>
      </p:sp>
      <p:pic>
        <p:nvPicPr>
          <p:cNvPr id="7" name="Picture 6" descr="sorpa-2009-32 1.jpg"/>
          <p:cNvPicPr>
            <a:picLocks noChangeAspect="1"/>
          </p:cNvPicPr>
          <p:nvPr/>
        </p:nvPicPr>
        <p:blipFill>
          <a:blip r:embed="rId2" cstate="screen"/>
          <a:stretch>
            <a:fillRect/>
          </a:stretch>
        </p:blipFill>
        <p:spPr>
          <a:xfrm>
            <a:off x="3786182" y="-214338"/>
            <a:ext cx="5500694" cy="366354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738" y="-27384"/>
            <a:ext cx="6548437" cy="1143000"/>
          </a:xfrm>
        </p:spPr>
        <p:txBody>
          <a:bodyPr/>
          <a:lstStyle/>
          <a:p>
            <a:r>
              <a:rPr lang="is-IS" dirty="0" smtClean="0"/>
              <a:t>Framtíðarhugrenningar</a:t>
            </a:r>
            <a:endParaRPr lang="is-IS" dirty="0"/>
          </a:p>
        </p:txBody>
      </p:sp>
      <p:sp>
        <p:nvSpPr>
          <p:cNvPr id="3" name="Content Placeholder 2"/>
          <p:cNvSpPr>
            <a:spLocks noGrp="1"/>
          </p:cNvSpPr>
          <p:nvPr>
            <p:ph idx="1"/>
          </p:nvPr>
        </p:nvSpPr>
        <p:spPr>
          <a:xfrm>
            <a:off x="0" y="1000108"/>
            <a:ext cx="9144000" cy="5741260"/>
          </a:xfrm>
        </p:spPr>
        <p:txBody>
          <a:bodyPr/>
          <a:lstStyle/>
          <a:p>
            <a:r>
              <a:rPr lang="is-IS" dirty="0" smtClean="0"/>
              <a:t>Hægt að framleiða metan úr nánast hvaða lífræna efni sem er:</a:t>
            </a:r>
          </a:p>
          <a:p>
            <a:pPr lvl="1"/>
            <a:r>
              <a:rPr lang="is-IS" dirty="0" smtClean="0">
                <a:solidFill>
                  <a:schemeClr val="accent3">
                    <a:lumMod val="75000"/>
                  </a:schemeClr>
                </a:solidFill>
              </a:rPr>
              <a:t>Lífrænn heimilis- og rekstrarúrgangur</a:t>
            </a:r>
          </a:p>
          <a:p>
            <a:pPr lvl="1"/>
            <a:r>
              <a:rPr lang="is-IS" dirty="0" smtClean="0">
                <a:solidFill>
                  <a:schemeClr val="accent3">
                    <a:lumMod val="75000"/>
                  </a:schemeClr>
                </a:solidFill>
              </a:rPr>
              <a:t>Skólp</a:t>
            </a:r>
          </a:p>
          <a:p>
            <a:pPr lvl="1"/>
            <a:r>
              <a:rPr lang="is-IS" dirty="0" smtClean="0">
                <a:solidFill>
                  <a:schemeClr val="accent3">
                    <a:lumMod val="75000"/>
                  </a:schemeClr>
                </a:solidFill>
              </a:rPr>
              <a:t>Lífrænn landbúnaðarúrgangur</a:t>
            </a:r>
          </a:p>
          <a:p>
            <a:pPr lvl="1"/>
            <a:r>
              <a:rPr lang="is-IS" dirty="0" smtClean="0"/>
              <a:t>Fiskúrgangur</a:t>
            </a:r>
          </a:p>
          <a:p>
            <a:pPr lvl="1"/>
            <a:r>
              <a:rPr lang="is-IS" dirty="0" smtClean="0"/>
              <a:t>Sérræktaðar plöntur - orkuplöntur (“energy crops”)</a:t>
            </a:r>
          </a:p>
          <a:p>
            <a:pPr lvl="1"/>
            <a:r>
              <a:rPr lang="is-IS" dirty="0" smtClean="0"/>
              <a:t>Sjávarfang (þörungar/þari)</a:t>
            </a:r>
          </a:p>
          <a:p>
            <a:pPr lvl="1"/>
            <a:r>
              <a:rPr lang="is-IS" dirty="0" smtClean="0"/>
              <a:t>.....</a:t>
            </a:r>
          </a:p>
          <a:p>
            <a:r>
              <a:rPr lang="is-IS" dirty="0" smtClean="0"/>
              <a:t>Á Íslandi er hægt að framleiða metan á allan ökutækjaflota landsmanna!</a:t>
            </a:r>
            <a:endParaRPr lang="is-I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is-IS" smtClean="0"/>
              <a:t>Skilgreiningar</a:t>
            </a:r>
          </a:p>
        </p:txBody>
      </p:sp>
      <p:sp>
        <p:nvSpPr>
          <p:cNvPr id="6148" name="Rectangle 3"/>
          <p:cNvSpPr>
            <a:spLocks noGrp="1" noChangeArrowheads="1"/>
          </p:cNvSpPr>
          <p:nvPr>
            <p:ph idx="1"/>
          </p:nvPr>
        </p:nvSpPr>
        <p:spPr>
          <a:xfrm>
            <a:off x="468313" y="1124744"/>
            <a:ext cx="8229600" cy="5256584"/>
          </a:xfrm>
        </p:spPr>
        <p:txBody>
          <a:bodyPr/>
          <a:lstStyle/>
          <a:p>
            <a:pPr eaLnBrk="1" hangingPunct="1">
              <a:lnSpc>
                <a:spcPct val="80000"/>
              </a:lnSpc>
            </a:pPr>
            <a:r>
              <a:rPr lang="is-IS" sz="2400" dirty="0" smtClean="0"/>
              <a:t>1 normalrúmmetri af gasi = 1 rúmmetri af gasi við eina loftþyngd og 20 °C, táknað Nm</a:t>
            </a:r>
            <a:r>
              <a:rPr lang="is-IS" sz="2400" baseline="30000" dirty="0" smtClean="0"/>
              <a:t>3</a:t>
            </a:r>
          </a:p>
          <a:p>
            <a:pPr>
              <a:lnSpc>
                <a:spcPct val="80000"/>
              </a:lnSpc>
            </a:pPr>
            <a:r>
              <a:rPr lang="is-IS" sz="2400" dirty="0" smtClean="0"/>
              <a:t>Biogas = Hauggas</a:t>
            </a:r>
          </a:p>
          <a:p>
            <a:pPr eaLnBrk="1" hangingPunct="1">
              <a:lnSpc>
                <a:spcPct val="80000"/>
              </a:lnSpc>
            </a:pPr>
            <a:r>
              <a:rPr lang="is-IS" sz="2400" dirty="0" smtClean="0"/>
              <a:t>Hauggas = gasblanda að mestu úr metani(CH</a:t>
            </a:r>
            <a:r>
              <a:rPr lang="is-IS" sz="2400" baseline="-25000" dirty="0" smtClean="0"/>
              <a:t>4</a:t>
            </a:r>
            <a:r>
              <a:rPr lang="is-IS" sz="2400" dirty="0" smtClean="0"/>
              <a:t>) um 54% og koltvísýrlíngi (CO</a:t>
            </a:r>
            <a:r>
              <a:rPr lang="is-IS" sz="2400" baseline="-25000" dirty="0" smtClean="0"/>
              <a:t>2</a:t>
            </a:r>
            <a:r>
              <a:rPr lang="is-IS" sz="2400" dirty="0" smtClean="0"/>
              <a:t>) um 45%, en einnig snefilgösum (NOx, H</a:t>
            </a:r>
            <a:r>
              <a:rPr lang="is-IS" sz="2400" baseline="-25000" dirty="0" smtClean="0"/>
              <a:t>2</a:t>
            </a:r>
            <a:r>
              <a:rPr lang="is-IS" sz="2400" dirty="0" smtClean="0"/>
              <a:t>S, Ar, ...)</a:t>
            </a:r>
          </a:p>
          <a:p>
            <a:pPr eaLnBrk="1" hangingPunct="1">
              <a:lnSpc>
                <a:spcPct val="80000"/>
              </a:lnSpc>
            </a:pPr>
            <a:r>
              <a:rPr lang="is-IS" sz="2400" dirty="0" smtClean="0"/>
              <a:t>Metan = metan á gasformi</a:t>
            </a:r>
          </a:p>
          <a:p>
            <a:pPr eaLnBrk="1" hangingPunct="1">
              <a:lnSpc>
                <a:spcPct val="80000"/>
              </a:lnSpc>
            </a:pPr>
            <a:r>
              <a:rPr lang="is-IS" sz="2400" i="1" dirty="0" smtClean="0"/>
              <a:t>CNG =Compressed Natural Gas</a:t>
            </a:r>
          </a:p>
          <a:p>
            <a:pPr eaLnBrk="1" hangingPunct="1">
              <a:lnSpc>
                <a:spcPct val="80000"/>
              </a:lnSpc>
            </a:pPr>
            <a:r>
              <a:rPr lang="is-IS" sz="2400" i="1" dirty="0" smtClean="0"/>
              <a:t>LNG = Liquified Natural Gas</a:t>
            </a:r>
          </a:p>
          <a:p>
            <a:pPr eaLnBrk="1" hangingPunct="1">
              <a:lnSpc>
                <a:spcPct val="80000"/>
              </a:lnSpc>
            </a:pPr>
            <a:r>
              <a:rPr lang="is-IS" sz="2400" i="1" dirty="0" smtClean="0"/>
              <a:t>NGV = Natural Gas Vehicle</a:t>
            </a:r>
          </a:p>
          <a:p>
            <a:pPr eaLnBrk="1" hangingPunct="1">
              <a:lnSpc>
                <a:spcPct val="80000"/>
              </a:lnSpc>
            </a:pPr>
            <a:r>
              <a:rPr lang="is-IS" sz="2400" dirty="0" smtClean="0"/>
              <a:t>Biomethane = metan unnið úr hauggasi – </a:t>
            </a:r>
            <a:r>
              <a:rPr lang="is-IS" sz="2400" b="1" i="1" u="sng" dirty="0" smtClean="0"/>
              <a:t>lífrænt metan</a:t>
            </a:r>
          </a:p>
          <a:p>
            <a:pPr eaLnBrk="1" hangingPunct="1">
              <a:lnSpc>
                <a:spcPct val="80000"/>
              </a:lnSpc>
            </a:pPr>
            <a:r>
              <a:rPr lang="is-IS" sz="2400" dirty="0" smtClean="0"/>
              <a:t>Natural Gas = Jarðgas, að mestum hluta metan</a:t>
            </a:r>
          </a:p>
          <a:p>
            <a:pPr eaLnBrk="1" hangingPunct="1">
              <a:lnSpc>
                <a:spcPct val="80000"/>
              </a:lnSpc>
            </a:pPr>
            <a:r>
              <a:rPr lang="is-IS" sz="2400" i="1" dirty="0" smtClean="0"/>
              <a:t>CBG = Compressed Biomethane</a:t>
            </a:r>
          </a:p>
          <a:p>
            <a:pPr eaLnBrk="1" hangingPunct="1">
              <a:lnSpc>
                <a:spcPct val="80000"/>
              </a:lnSpc>
            </a:pPr>
            <a:r>
              <a:rPr lang="is-IS" sz="2400" i="1" dirty="0" smtClean="0"/>
              <a:t>LBG = Liquified Biomethane</a:t>
            </a:r>
          </a:p>
          <a:p>
            <a:pPr eaLnBrk="1" hangingPunct="1">
              <a:lnSpc>
                <a:spcPct val="80000"/>
              </a:lnSpc>
            </a:pPr>
            <a:r>
              <a:rPr lang="is-IS" sz="2400" i="1" dirty="0" smtClean="0"/>
              <a:t>LPG = Liquified Petroleum Gas</a:t>
            </a:r>
          </a:p>
        </p:txBody>
      </p:sp>
      <p:sp>
        <p:nvSpPr>
          <p:cNvPr id="6146" name="Date Placeholder 3"/>
          <p:cNvSpPr>
            <a:spLocks noGrp="1"/>
          </p:cNvSpPr>
          <p:nvPr>
            <p:ph type="dt" sz="half" idx="10"/>
          </p:nvPr>
        </p:nvSpPr>
        <p:spPr>
          <a:noFill/>
        </p:spPr>
        <p:txBody>
          <a:bodyPr/>
          <a:lstStyle/>
          <a:p>
            <a:r>
              <a:rPr lang="is-IS"/>
              <a:t>	</a:t>
            </a:r>
          </a:p>
        </p:txBody>
      </p:sp>
      <p:pic>
        <p:nvPicPr>
          <p:cNvPr id="5" name="Picture 4" descr="Metan-sameind.jpg"/>
          <p:cNvPicPr>
            <a:picLocks noChangeAspect="1"/>
          </p:cNvPicPr>
          <p:nvPr/>
        </p:nvPicPr>
        <p:blipFill>
          <a:blip r:embed="rId2" cstate="print"/>
          <a:stretch>
            <a:fillRect/>
          </a:stretch>
        </p:blipFill>
        <p:spPr>
          <a:xfrm>
            <a:off x="7740352" y="2989703"/>
            <a:ext cx="1080120" cy="108736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ent-Up Arrow 10"/>
          <p:cNvSpPr/>
          <p:nvPr/>
        </p:nvSpPr>
        <p:spPr>
          <a:xfrm flipH="1">
            <a:off x="4357688" y="2714625"/>
            <a:ext cx="1214437" cy="1143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is-IS" dirty="0" smtClean="0"/>
              <a:t>Orkuplöntur - dæmi</a:t>
            </a:r>
            <a:endParaRPr lang="is-IS" dirty="0"/>
          </a:p>
        </p:txBody>
      </p:sp>
      <p:graphicFrame>
        <p:nvGraphicFramePr>
          <p:cNvPr id="7" name="Content Placeholder 6"/>
          <p:cNvGraphicFramePr>
            <a:graphicFrameLocks noGrp="1"/>
          </p:cNvGraphicFramePr>
          <p:nvPr>
            <p:ph idx="1"/>
          </p:nvPr>
        </p:nvGraphicFramePr>
        <p:xfrm>
          <a:off x="0" y="1412875"/>
          <a:ext cx="9144000"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9"/>
          <p:cNvSpPr txBox="1">
            <a:spLocks noChangeArrowheads="1"/>
          </p:cNvSpPr>
          <p:nvPr/>
        </p:nvSpPr>
        <p:spPr bwMode="auto">
          <a:xfrm>
            <a:off x="4475163" y="3500438"/>
            <a:ext cx="1168400" cy="400110"/>
          </a:xfrm>
          <a:prstGeom prst="rect">
            <a:avLst/>
          </a:prstGeom>
          <a:noFill/>
          <a:ln w="9525">
            <a:noFill/>
            <a:miter lim="800000"/>
            <a:headEnd/>
            <a:tailEnd/>
          </a:ln>
        </p:spPr>
        <p:txBody>
          <a:bodyPr>
            <a:spAutoFit/>
          </a:bodyPr>
          <a:lstStyle/>
          <a:p>
            <a:r>
              <a:rPr lang="en-GB" sz="2000" dirty="0" err="1" smtClean="0">
                <a:solidFill>
                  <a:srgbClr val="FFFF00"/>
                </a:solidFill>
              </a:rPr>
              <a:t>Áburður</a:t>
            </a:r>
            <a:endParaRPr lang="en-GB" sz="2000" dirty="0">
              <a:solidFill>
                <a:srgbClr val="FFFF00"/>
              </a:solidFill>
            </a:endParaRPr>
          </a:p>
        </p:txBody>
      </p:sp>
      <p:sp>
        <p:nvSpPr>
          <p:cNvPr id="9" name="TextBox 25"/>
          <p:cNvSpPr txBox="1">
            <a:spLocks noChangeArrowheads="1"/>
          </p:cNvSpPr>
          <p:nvPr/>
        </p:nvSpPr>
        <p:spPr bwMode="auto">
          <a:xfrm>
            <a:off x="214313" y="1571625"/>
            <a:ext cx="3217547" cy="1200329"/>
          </a:xfrm>
          <a:prstGeom prst="rect">
            <a:avLst/>
          </a:prstGeom>
          <a:noFill/>
          <a:ln w="9525">
            <a:noFill/>
            <a:miter lim="800000"/>
            <a:headEnd/>
            <a:tailEnd/>
          </a:ln>
        </p:spPr>
        <p:txBody>
          <a:bodyPr wrap="none">
            <a:spAutoFit/>
          </a:bodyPr>
          <a:lstStyle/>
          <a:p>
            <a:r>
              <a:rPr lang="is-IS" dirty="0" smtClean="0"/>
              <a:t>(Nánast) fullkomin</a:t>
            </a:r>
          </a:p>
          <a:p>
            <a:r>
              <a:rPr lang="is-IS" dirty="0"/>
              <a:t>h</a:t>
            </a:r>
            <a:r>
              <a:rPr lang="is-IS" dirty="0" smtClean="0"/>
              <a:t>ringrás næringarefna</a:t>
            </a:r>
          </a:p>
          <a:p>
            <a:r>
              <a:rPr lang="is-IS" dirty="0"/>
              <a:t>o</a:t>
            </a:r>
            <a:r>
              <a:rPr lang="is-IS" dirty="0" smtClean="0"/>
              <a:t>g CO</a:t>
            </a:r>
            <a:r>
              <a:rPr lang="is-IS" baseline="-25000" dirty="0" smtClean="0"/>
              <a:t>2</a:t>
            </a:r>
            <a:r>
              <a:rPr lang="is-IS" dirty="0"/>
              <a:t>!!</a:t>
            </a:r>
            <a:endParaRPr lang="en-US" dirty="0"/>
          </a:p>
        </p:txBody>
      </p:sp>
      <p:sp>
        <p:nvSpPr>
          <p:cNvPr id="10" name="TextBox 10"/>
          <p:cNvSpPr txBox="1">
            <a:spLocks noChangeArrowheads="1"/>
          </p:cNvSpPr>
          <p:nvPr/>
        </p:nvSpPr>
        <p:spPr bwMode="auto">
          <a:xfrm>
            <a:off x="5500688" y="1785938"/>
            <a:ext cx="3575018" cy="830997"/>
          </a:xfrm>
          <a:prstGeom prst="rect">
            <a:avLst/>
          </a:prstGeom>
          <a:noFill/>
          <a:ln w="9525">
            <a:noFill/>
            <a:miter lim="800000"/>
            <a:headEnd/>
            <a:tailEnd/>
          </a:ln>
        </p:spPr>
        <p:txBody>
          <a:bodyPr wrap="none">
            <a:spAutoFit/>
          </a:bodyPr>
          <a:lstStyle/>
          <a:p>
            <a:r>
              <a:rPr lang="is-IS" dirty="0" smtClean="0"/>
              <a:t>Þurfum ekki að vera</a:t>
            </a:r>
            <a:endParaRPr lang="is-IS" dirty="0"/>
          </a:p>
          <a:p>
            <a:r>
              <a:rPr lang="is-IS" dirty="0"/>
              <a:t>v</a:t>
            </a:r>
            <a:r>
              <a:rPr lang="is-IS" dirty="0" smtClean="0"/>
              <a:t>andlát við val á plöntum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Kostir metans sem unnið er úr orkuplöntum</a:t>
            </a:r>
            <a:endParaRPr lang="is-IS" dirty="0"/>
          </a:p>
        </p:txBody>
      </p:sp>
      <p:pic>
        <p:nvPicPr>
          <p:cNvPr id="6" name="Picture 5"/>
          <p:cNvPicPr/>
          <p:nvPr/>
        </p:nvPicPr>
        <p:blipFill>
          <a:blip r:embed="rId2" cstate="screen"/>
          <a:srcRect/>
          <a:stretch>
            <a:fillRect/>
          </a:stretch>
        </p:blipFill>
        <p:spPr bwMode="auto">
          <a:xfrm>
            <a:off x="1142976" y="1428736"/>
            <a:ext cx="6929486"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115888"/>
            <a:ext cx="3513138" cy="1143000"/>
          </a:xfrm>
        </p:spPr>
        <p:txBody>
          <a:bodyPr/>
          <a:lstStyle/>
          <a:p>
            <a:pPr>
              <a:defRPr/>
            </a:pPr>
            <a:r>
              <a:rPr lang="is-IS" dirty="0" smtClean="0"/>
              <a:t>Well to Weel</a:t>
            </a:r>
            <a:endParaRPr lang="en-US" dirty="0"/>
          </a:p>
        </p:txBody>
      </p:sp>
      <p:pic>
        <p:nvPicPr>
          <p:cNvPr id="52230" name="Picture 2"/>
          <p:cNvPicPr>
            <a:picLocks noGrp="1" noChangeAspect="1" noChangeArrowheads="1"/>
          </p:cNvPicPr>
          <p:nvPr>
            <p:ph idx="1"/>
          </p:nvPr>
        </p:nvPicPr>
        <p:blipFill>
          <a:blip r:embed="rId3" cstate="print"/>
          <a:srcRect/>
          <a:stretch>
            <a:fillRect/>
          </a:stretch>
        </p:blipFill>
        <p:spPr>
          <a:xfrm>
            <a:off x="0" y="1268413"/>
            <a:ext cx="3584575" cy="4429125"/>
          </a:xfrm>
        </p:spPr>
      </p:pic>
      <p:pic>
        <p:nvPicPr>
          <p:cNvPr id="52231" name="Picture 3"/>
          <p:cNvPicPr>
            <a:picLocks noChangeAspect="1" noChangeArrowheads="1"/>
          </p:cNvPicPr>
          <p:nvPr/>
        </p:nvPicPr>
        <p:blipFill>
          <a:blip r:embed="rId4" cstate="print"/>
          <a:srcRect/>
          <a:stretch>
            <a:fillRect/>
          </a:stretch>
        </p:blipFill>
        <p:spPr bwMode="auto">
          <a:xfrm>
            <a:off x="5364163" y="3716338"/>
            <a:ext cx="3529012" cy="2555875"/>
          </a:xfrm>
          <a:prstGeom prst="rect">
            <a:avLst/>
          </a:prstGeom>
          <a:noFill/>
          <a:ln w="9525">
            <a:noFill/>
            <a:miter lim="800000"/>
            <a:headEnd/>
            <a:tailEnd/>
          </a:ln>
        </p:spPr>
      </p:pic>
      <p:pic>
        <p:nvPicPr>
          <p:cNvPr id="52232" name="Picture 4"/>
          <p:cNvPicPr>
            <a:picLocks noChangeAspect="1" noChangeArrowheads="1"/>
          </p:cNvPicPr>
          <p:nvPr/>
        </p:nvPicPr>
        <p:blipFill>
          <a:blip r:embed="rId5" cstate="print"/>
          <a:srcRect/>
          <a:stretch>
            <a:fillRect/>
          </a:stretch>
        </p:blipFill>
        <p:spPr bwMode="auto">
          <a:xfrm>
            <a:off x="5286375" y="115888"/>
            <a:ext cx="3857625" cy="3659187"/>
          </a:xfrm>
          <a:prstGeom prst="rect">
            <a:avLst/>
          </a:prstGeom>
          <a:noFill/>
          <a:ln w="9525">
            <a:noFill/>
            <a:miter lim="800000"/>
            <a:headEnd/>
            <a:tailEnd/>
          </a:ln>
        </p:spPr>
      </p:pic>
      <p:sp>
        <p:nvSpPr>
          <p:cNvPr id="52233" name="TextBox 9"/>
          <p:cNvSpPr txBox="1">
            <a:spLocks noChangeArrowheads="1"/>
          </p:cNvSpPr>
          <p:nvPr/>
        </p:nvSpPr>
        <p:spPr bwMode="auto">
          <a:xfrm>
            <a:off x="3429000" y="2786063"/>
            <a:ext cx="1857375" cy="1816100"/>
          </a:xfrm>
          <a:prstGeom prst="rect">
            <a:avLst/>
          </a:prstGeom>
          <a:noFill/>
          <a:ln w="9525">
            <a:noFill/>
            <a:miter lim="800000"/>
            <a:headEnd/>
            <a:tailEnd/>
          </a:ln>
        </p:spPr>
        <p:txBody>
          <a:bodyPr>
            <a:spAutoFit/>
          </a:bodyPr>
          <a:lstStyle/>
          <a:p>
            <a:r>
              <a:rPr lang="is-IS" sz="1600"/>
              <a:t>Source</a:t>
            </a:r>
            <a:r>
              <a:rPr lang="is-IS" sz="2000"/>
              <a:t>: “</a:t>
            </a:r>
            <a:r>
              <a:rPr lang="en-US" sz="1200" i="1"/>
              <a:t>Fueling the future. Production, distribution and use of biomethane as vehicle fuel” Brochure from Biogas West, Business Region Göteborg</a:t>
            </a:r>
          </a:p>
          <a:p>
            <a:endParaRPr lang="en-US" sz="20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is-IS" dirty="0" smtClean="0"/>
              <a:t>Framtíðar metanvinnsla - orkuplöntur</a:t>
            </a:r>
          </a:p>
        </p:txBody>
      </p:sp>
      <p:sp>
        <p:nvSpPr>
          <p:cNvPr id="73732" name="Rectangle 4"/>
          <p:cNvSpPr>
            <a:spLocks noGrp="1" noChangeArrowheads="1"/>
          </p:cNvSpPr>
          <p:nvPr>
            <p:ph idx="1"/>
          </p:nvPr>
        </p:nvSpPr>
        <p:spPr>
          <a:xfrm>
            <a:off x="0" y="1579563"/>
            <a:ext cx="9144000" cy="4225925"/>
          </a:xfrm>
          <a:noFill/>
        </p:spPr>
        <p:txBody>
          <a:bodyPr/>
          <a:lstStyle/>
          <a:p>
            <a:pPr eaLnBrk="1" hangingPunct="1"/>
            <a:r>
              <a:rPr lang="is-IS" sz="2800" smtClean="0"/>
              <a:t>Hver ha lands sem nýttur er til “orkuframleiðslu” (Þýskaland) dugar til (m.v. venjulega eyðslu):</a:t>
            </a:r>
          </a:p>
          <a:p>
            <a:pPr lvl="1" eaLnBrk="1" hangingPunct="1"/>
            <a:r>
              <a:rPr lang="is-IS" sz="2400" smtClean="0"/>
              <a:t> 23.300 km aksturs á lífdísel</a:t>
            </a:r>
          </a:p>
          <a:p>
            <a:pPr lvl="1" eaLnBrk="1" hangingPunct="1"/>
            <a:r>
              <a:rPr lang="is-IS" sz="2400" smtClean="0"/>
              <a:t> 41.600 km aksturs á etanóli</a:t>
            </a:r>
          </a:p>
          <a:p>
            <a:pPr lvl="1" eaLnBrk="1" hangingPunct="1"/>
            <a:r>
              <a:rPr lang="is-IS" sz="2400" smtClean="0"/>
              <a:t> 68.300 km aksturs á metani</a:t>
            </a:r>
          </a:p>
          <a:p>
            <a:pPr eaLnBrk="1" hangingPunct="1"/>
            <a:r>
              <a:rPr lang="is-IS" sz="2800" smtClean="0"/>
              <a:t>17.000 km/ári meðalakstur, 250.000 ökutæki, 3x meiri landþörf =&gt; </a:t>
            </a:r>
            <a:r>
              <a:rPr lang="is-IS" sz="2800" u="sng" smtClean="0"/>
              <a:t>187.500 ha</a:t>
            </a:r>
            <a:r>
              <a:rPr lang="is-IS" sz="2800" smtClean="0"/>
              <a:t> lands til að fullnægja þörfinni</a:t>
            </a:r>
          </a:p>
          <a:p>
            <a:pPr eaLnBrk="1" hangingPunct="1"/>
            <a:r>
              <a:rPr lang="is-IS" sz="2800" smtClean="0"/>
              <a:t>Auðnir landsins eru </a:t>
            </a:r>
            <a:r>
              <a:rPr lang="is-IS" sz="2800" u="sng" smtClean="0"/>
              <a:t>6.453.800 ha</a:t>
            </a:r>
            <a:r>
              <a:rPr lang="is-IS" sz="2800" smtClean="0"/>
              <a:t>.  Þurfum 2,9% af auðnum landsins?!  Til að ná 8% markinu: 150 km</a:t>
            </a:r>
            <a:r>
              <a:rPr lang="is-IS" sz="2800" baseline="30000" smtClean="0"/>
              <a:t>2</a:t>
            </a:r>
            <a:r>
              <a:rPr lang="is-IS" sz="2800" smtClean="0"/>
              <a:t>?</a:t>
            </a:r>
            <a:endParaRPr lang="en-GB" sz="2800" smtClean="0"/>
          </a:p>
        </p:txBody>
      </p:sp>
      <p:sp>
        <p:nvSpPr>
          <p:cNvPr id="73730" name="Date Placeholder 3"/>
          <p:cNvSpPr>
            <a:spLocks noGrp="1"/>
          </p:cNvSpPr>
          <p:nvPr>
            <p:ph type="dt" sz="half" idx="10"/>
          </p:nvPr>
        </p:nvSpPr>
        <p:spPr>
          <a:noFill/>
        </p:spPr>
        <p:txBody>
          <a:bodyPr/>
          <a:lstStyle/>
          <a:p>
            <a:r>
              <a:rPr lang="is-IS"/>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is-IS" sz="4000" smtClean="0"/>
              <a:t>Framtíðarvinnsla á metani</a:t>
            </a:r>
          </a:p>
        </p:txBody>
      </p:sp>
      <p:sp>
        <p:nvSpPr>
          <p:cNvPr id="75780" name="Rectangle 3"/>
          <p:cNvSpPr>
            <a:spLocks noGrp="1" noChangeArrowheads="1"/>
          </p:cNvSpPr>
          <p:nvPr>
            <p:ph idx="1"/>
          </p:nvPr>
        </p:nvSpPr>
        <p:spPr>
          <a:xfrm>
            <a:off x="457200" y="1600200"/>
            <a:ext cx="8229600" cy="4924425"/>
          </a:xfrm>
        </p:spPr>
        <p:txBody>
          <a:bodyPr/>
          <a:lstStyle/>
          <a:p>
            <a:pPr eaLnBrk="1" hangingPunct="1"/>
            <a:r>
              <a:rPr lang="is-IS" sz="2800" smtClean="0"/>
              <a:t>Með notkun á ræktarlandi sem ekki er notað í dag (“set aside”) og uppgræðslu mætti rækta plöntur sem síðan má nota til metangerðar</a:t>
            </a:r>
          </a:p>
          <a:p>
            <a:pPr lvl="1" eaLnBrk="1" hangingPunct="1"/>
            <a:r>
              <a:rPr lang="is-IS" sz="2400" smtClean="0"/>
              <a:t>Orku / eldsneytismál</a:t>
            </a:r>
          </a:p>
          <a:p>
            <a:pPr lvl="1" eaLnBrk="1" hangingPunct="1"/>
            <a:r>
              <a:rPr lang="is-IS" sz="2400" smtClean="0"/>
              <a:t>Umhverfismál</a:t>
            </a:r>
          </a:p>
          <a:p>
            <a:pPr lvl="1" eaLnBrk="1" hangingPunct="1"/>
            <a:r>
              <a:rPr lang="is-IS" sz="2400" smtClean="0"/>
              <a:t>Byggðamál </a:t>
            </a:r>
          </a:p>
          <a:p>
            <a:pPr lvl="1" eaLnBrk="1" hangingPunct="1"/>
            <a:endParaRPr lang="is-IS" sz="2400" smtClean="0"/>
          </a:p>
          <a:p>
            <a:pPr lvl="1" eaLnBrk="1" hangingPunct="1"/>
            <a:r>
              <a:rPr lang="is-IS" sz="2400" smtClean="0"/>
              <a:t>=&gt; þarf engar vatnsaflsvirkjanir en getur stuðlað að ræktun lands, haldið landinu í byggð og stuðlað að bindingu koltvísýrlíngs</a:t>
            </a:r>
          </a:p>
        </p:txBody>
      </p:sp>
      <p:sp>
        <p:nvSpPr>
          <p:cNvPr id="75778" name="Date Placeholder 3"/>
          <p:cNvSpPr>
            <a:spLocks noGrp="1"/>
          </p:cNvSpPr>
          <p:nvPr>
            <p:ph type="dt" sz="half" idx="10"/>
          </p:nvPr>
        </p:nvSpPr>
        <p:spPr>
          <a:noFill/>
        </p:spPr>
        <p:txBody>
          <a:bodyPr/>
          <a:lstStyle/>
          <a:p>
            <a:r>
              <a:rPr lang="is-IS"/>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is-IS" dirty="0" smtClean="0"/>
              <a:t>Aðrir möguleikar</a:t>
            </a:r>
          </a:p>
        </p:txBody>
      </p:sp>
      <p:sp>
        <p:nvSpPr>
          <p:cNvPr id="76804" name="Rectangle 3"/>
          <p:cNvSpPr>
            <a:spLocks noGrp="1" noChangeArrowheads="1"/>
          </p:cNvSpPr>
          <p:nvPr>
            <p:ph idx="1"/>
          </p:nvPr>
        </p:nvSpPr>
        <p:spPr/>
        <p:txBody>
          <a:bodyPr/>
          <a:lstStyle/>
          <a:p>
            <a:pPr eaLnBrk="1" hangingPunct="1"/>
            <a:r>
              <a:rPr lang="is-IS" dirty="0" smtClean="0"/>
              <a:t>Jarðgas er flutt fljótandi og kælt með stórum tankskipum frá Noregi til Norður-Ameríku =&gt; Viðkoma hér?</a:t>
            </a:r>
          </a:p>
          <a:p>
            <a:pPr lvl="1" eaLnBrk="1" hangingPunct="1"/>
            <a:r>
              <a:rPr lang="is-IS" dirty="0" smtClean="0"/>
              <a:t>Notkun jarðgas á ökutæki sparar strax 20% útblástur á koltvísýrlíngi</a:t>
            </a:r>
          </a:p>
          <a:p>
            <a:pPr lvl="1" eaLnBrk="1" hangingPunct="1"/>
            <a:r>
              <a:rPr lang="is-IS" dirty="0" smtClean="0"/>
              <a:t>Mætti nota sem aðferð til að ná útblástursmörkum fyrr og síðan hjálpa undir með lífrænni metangerð</a:t>
            </a:r>
          </a:p>
        </p:txBody>
      </p:sp>
      <p:sp>
        <p:nvSpPr>
          <p:cNvPr id="76802" name="Date Placeholder 3"/>
          <p:cNvSpPr>
            <a:spLocks noGrp="1"/>
          </p:cNvSpPr>
          <p:nvPr>
            <p:ph type="dt" sz="half" idx="10"/>
          </p:nvPr>
        </p:nvSpPr>
        <p:spPr>
          <a:noFill/>
        </p:spPr>
        <p:txBody>
          <a:bodyPr/>
          <a:lstStyle/>
          <a:p>
            <a:r>
              <a:rPr lang="is-IS"/>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s-IS" smtClean="0"/>
              <a:t>	</a:t>
            </a:r>
            <a:endParaRPr lang="is-IS"/>
          </a:p>
        </p:txBody>
      </p:sp>
      <p:pic>
        <p:nvPicPr>
          <p:cNvPr id="3" name="Picture 2"/>
          <p:cNvPicPr>
            <a:picLocks noChangeAspect="1" noChangeArrowheads="1"/>
          </p:cNvPicPr>
          <p:nvPr/>
        </p:nvPicPr>
        <p:blipFill>
          <a:blip r:embed="rId2" cstate="print"/>
          <a:srcRect/>
          <a:stretch>
            <a:fillRect/>
          </a:stretch>
        </p:blipFill>
        <p:spPr bwMode="auto">
          <a:xfrm>
            <a:off x="467544" y="980728"/>
            <a:ext cx="7678133" cy="570611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s-IS" smtClean="0"/>
              <a:t>	</a:t>
            </a:r>
            <a:endParaRPr lang="is-IS"/>
          </a:p>
        </p:txBody>
      </p:sp>
      <p:pic>
        <p:nvPicPr>
          <p:cNvPr id="3" name="Picture 2" descr="3649.jpg"/>
          <p:cNvPicPr>
            <a:picLocks noChangeAspect="1"/>
          </p:cNvPicPr>
          <p:nvPr/>
        </p:nvPicPr>
        <p:blipFill>
          <a:blip r:embed="rId2" cstate="print"/>
          <a:stretch>
            <a:fillRect/>
          </a:stretch>
        </p:blipFill>
        <p:spPr>
          <a:xfrm>
            <a:off x="1619672" y="1303324"/>
            <a:ext cx="6768752" cy="509010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0"/>
            <a:ext cx="6548437" cy="1143000"/>
          </a:xfrm>
        </p:spPr>
        <p:txBody>
          <a:bodyPr/>
          <a:lstStyle/>
          <a:p>
            <a:r>
              <a:rPr lang="is-IS" dirty="0" smtClean="0"/>
              <a:t>Ýmis verkefni</a:t>
            </a:r>
            <a:endParaRPr lang="is-IS" dirty="0"/>
          </a:p>
        </p:txBody>
      </p:sp>
      <p:sp>
        <p:nvSpPr>
          <p:cNvPr id="3" name="Content Placeholder 2"/>
          <p:cNvSpPr>
            <a:spLocks noGrp="1"/>
          </p:cNvSpPr>
          <p:nvPr>
            <p:ph idx="1"/>
          </p:nvPr>
        </p:nvSpPr>
        <p:spPr>
          <a:xfrm>
            <a:off x="0" y="980728"/>
            <a:ext cx="9144000" cy="5040560"/>
          </a:xfrm>
        </p:spPr>
        <p:txBody>
          <a:bodyPr/>
          <a:lstStyle/>
          <a:p>
            <a:r>
              <a:rPr lang="is-IS" sz="2400" dirty="0" smtClean="0"/>
              <a:t>Öndvegisverkefni um framleiðslu á lífrænu eldsneyti</a:t>
            </a:r>
            <a:endParaRPr lang="is-IS" sz="2400" dirty="0" smtClean="0"/>
          </a:p>
          <a:p>
            <a:pPr lvl="1"/>
            <a:r>
              <a:rPr lang="is-IS" sz="2000" dirty="0" smtClean="0"/>
              <a:t>SORPA </a:t>
            </a:r>
            <a:r>
              <a:rPr lang="is-IS" sz="2000" dirty="0" smtClean="0"/>
              <a:t>bs., </a:t>
            </a:r>
            <a:r>
              <a:rPr lang="is-IS" sz="2000" dirty="0" smtClean="0"/>
              <a:t>LbHÍ, HA, NMÍ</a:t>
            </a:r>
            <a:r>
              <a:rPr lang="is-IS" sz="2000" dirty="0" smtClean="0"/>
              <a:t>, </a:t>
            </a:r>
            <a:r>
              <a:rPr lang="is-IS" sz="2000" dirty="0" smtClean="0"/>
              <a:t>Mannvit, Prokaria (Matís)</a:t>
            </a:r>
            <a:endParaRPr lang="is-IS" sz="2000" dirty="0" smtClean="0"/>
          </a:p>
          <a:p>
            <a:r>
              <a:rPr lang="is-IS" sz="2400" dirty="0" smtClean="0"/>
              <a:t>Metan á dagróðrabáta – styrkur úr Orkusjóði</a:t>
            </a:r>
          </a:p>
          <a:p>
            <a:r>
              <a:rPr lang="is-IS" sz="2400" dirty="0" smtClean="0"/>
              <a:t>Metanvinnsla úr skólpi – stofnun Sæmundar fróða</a:t>
            </a:r>
          </a:p>
          <a:p>
            <a:pPr lvl="1"/>
            <a:r>
              <a:rPr lang="is-IS" sz="2000" dirty="0" smtClean="0"/>
              <a:t>Styrkir úr Orkusjóði og UOOR</a:t>
            </a:r>
          </a:p>
          <a:p>
            <a:r>
              <a:rPr lang="is-IS" sz="2400" dirty="0" smtClean="0"/>
              <a:t>NÁL í samstarfi við LbHÍ</a:t>
            </a:r>
          </a:p>
          <a:p>
            <a:pPr lvl="1"/>
            <a:r>
              <a:rPr lang="is-IS" sz="2000" dirty="0" smtClean="0"/>
              <a:t>Uppbygging á tilraunaaðstöðu fyrir gerjun</a:t>
            </a:r>
          </a:p>
          <a:p>
            <a:pPr lvl="1"/>
            <a:r>
              <a:rPr lang="is-IS" sz="2000" dirty="0" smtClean="0"/>
              <a:t>Könnun </a:t>
            </a:r>
            <a:r>
              <a:rPr lang="is-IS" sz="2000" dirty="0" smtClean="0"/>
              <a:t>á heppilegu landi til </a:t>
            </a:r>
            <a:r>
              <a:rPr lang="is-IS" sz="2000" dirty="0" smtClean="0"/>
              <a:t>samþættingar landgræðslu og ræktun orkuplantna</a:t>
            </a:r>
            <a:endParaRPr lang="is-IS" sz="2000" dirty="0" smtClean="0"/>
          </a:p>
          <a:p>
            <a:pPr lvl="1"/>
            <a:r>
              <a:rPr lang="is-IS" sz="2000" dirty="0" smtClean="0"/>
              <a:t>Metanvinnsla úr </a:t>
            </a:r>
            <a:r>
              <a:rPr lang="is-IS" sz="2000" dirty="0" smtClean="0"/>
              <a:t>búfjáráburði í Eyjafirði</a:t>
            </a:r>
          </a:p>
          <a:p>
            <a:pPr lvl="1"/>
            <a:r>
              <a:rPr lang="is-IS" sz="2000" dirty="0" smtClean="0"/>
              <a:t>Sláturúrgangur í nýju ljósi, hvaða nýtingarleiðir eru heppilegar</a:t>
            </a:r>
            <a:endParaRPr lang="is-IS" sz="2400" dirty="0"/>
          </a:p>
          <a:p>
            <a:pPr lvl="1"/>
            <a:r>
              <a:rPr lang="is-IS" sz="2000" dirty="0" smtClean="0"/>
              <a:t>Samantekt á mögulegum hreinsiaðferðum</a:t>
            </a:r>
          </a:p>
          <a:p>
            <a:pPr lvl="1"/>
            <a:r>
              <a:rPr lang="is-IS" sz="2000" dirty="0" smtClean="0"/>
              <a:t>Könnun á möguleikum þess að hefja metanvinnslu á nokkrum býlum</a:t>
            </a:r>
          </a:p>
        </p:txBody>
      </p:sp>
      <p:sp>
        <p:nvSpPr>
          <p:cNvPr id="4" name="Date Placeholder 3"/>
          <p:cNvSpPr>
            <a:spLocks noGrp="1"/>
          </p:cNvSpPr>
          <p:nvPr>
            <p:ph type="dt" sz="half" idx="10"/>
          </p:nvPr>
        </p:nvSpPr>
        <p:spPr/>
        <p:txBody>
          <a:bodyPr/>
          <a:lstStyle/>
          <a:p>
            <a:pPr>
              <a:defRPr/>
            </a:pPr>
            <a:r>
              <a:rPr lang="is-IS" smtClean="0"/>
              <a:t>	</a:t>
            </a:r>
            <a:endParaRPr lang="is-I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s-IS" smtClean="0"/>
              <a:t>	</a:t>
            </a:r>
            <a:endParaRPr lang="is-IS"/>
          </a:p>
        </p:txBody>
      </p:sp>
      <p:sp>
        <p:nvSpPr>
          <p:cNvPr id="3" name="Text Box 2"/>
          <p:cNvSpPr txBox="1">
            <a:spLocks noChangeArrowheads="1" noChangeShapeType="1"/>
          </p:cNvSpPr>
          <p:nvPr/>
        </p:nvSpPr>
        <p:spPr bwMode="auto">
          <a:xfrm>
            <a:off x="0" y="1048381"/>
            <a:ext cx="9144000" cy="792088"/>
          </a:xfrm>
          <a:prstGeom prst="rect">
            <a:avLst/>
          </a:prstGeom>
          <a:solidFill>
            <a:srgbClr val="FFFFFF"/>
          </a:solidFill>
          <a:ln w="9525" algn="in">
            <a:noFill/>
            <a:miter lim="800000"/>
            <a:headEnd/>
            <a:tailEnd/>
          </a:ln>
          <a:effectLst/>
        </p:spPr>
        <p:txBody>
          <a:bodyPr vert="horz" wrap="square" lIns="36195" tIns="36195" rIns="36195" bIns="36195" numCol="1" anchor="t" anchorCtr="0" compatLnSpc="1">
            <a:prstTxWarp prst="textNoShape">
              <a:avLst/>
            </a:prstTxWarp>
          </a:bodyPr>
          <a:ls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0" lang="is-IS" sz="2000" b="0" i="0" u="none" strike="noStrike" cap="none" normalizeH="0" baseline="0" dirty="0" smtClean="0">
                <a:ln>
                  <a:noFill/>
                </a:ln>
                <a:solidFill>
                  <a:srgbClr val="000000"/>
                </a:solidFill>
                <a:effectLst/>
                <a:latin typeface="Arial" pitchFamily="34" charset="0"/>
                <a:cs typeface="Arial" pitchFamily="34" charset="0"/>
              </a:rPr>
              <a:t> </a:t>
            </a:r>
            <a:r>
              <a:rPr lang="is-IS" sz="2000" kern="0" dirty="0" smtClean="0">
                <a:solidFill>
                  <a:srgbClr val="003366"/>
                </a:solidFill>
                <a:effectLst>
                  <a:outerShdw blurRad="38100" dist="38100" dir="2700000" algn="tl">
                    <a:srgbClr val="C0C0C0"/>
                  </a:outerShdw>
                </a:effectLst>
                <a:latin typeface="+mj-lt"/>
              </a:rPr>
              <a:t>Metan eldsneyti er ætlað stórt hlutverk  á 21. öldinni um allan heim </a:t>
            </a:r>
          </a:p>
        </p:txBody>
      </p:sp>
      <p:pic>
        <p:nvPicPr>
          <p:cNvPr id="4" name="Picture 3" descr="01.jpg"/>
          <p:cNvPicPr>
            <a:picLocks noChangeAspect="1"/>
          </p:cNvPicPr>
          <p:nvPr/>
        </p:nvPicPr>
        <p:blipFill>
          <a:blip r:embed="rId2" cstate="print"/>
          <a:stretch>
            <a:fillRect/>
          </a:stretch>
        </p:blipFill>
        <p:spPr>
          <a:xfrm>
            <a:off x="971600" y="1912477"/>
            <a:ext cx="7272808" cy="2808312"/>
          </a:xfrm>
          <a:prstGeom prst="rect">
            <a:avLst/>
          </a:prstGeom>
        </p:spPr>
      </p:pic>
      <p:sp>
        <p:nvSpPr>
          <p:cNvPr id="5" name="TextBox 10"/>
          <p:cNvSpPr txBox="1"/>
          <p:nvPr/>
        </p:nvSpPr>
        <p:spPr>
          <a:xfrm>
            <a:off x="3455876" y="5224844"/>
            <a:ext cx="2304256" cy="584775"/>
          </a:xfrm>
          <a:prstGeom prst="rect">
            <a:avLst/>
          </a:prstGeom>
          <a:noFill/>
        </p:spPr>
        <p:txBody>
          <a:bodyPr wrap="square" rtlCol="0">
            <a:spAutoFit/>
          </a:bodyPr>
          <a:ls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s-IS" sz="1600" dirty="0" smtClean="0">
                <a:solidFill>
                  <a:srgbClr val="002060"/>
                </a:solidFill>
              </a:rPr>
              <a:t>Hrein íslenk orka  </a:t>
            </a:r>
          </a:p>
          <a:p>
            <a:pPr algn="ctr"/>
            <a:r>
              <a:rPr lang="is-IS" sz="1600" dirty="0" smtClean="0">
                <a:solidFill>
                  <a:srgbClr val="002060"/>
                </a:solidFill>
              </a:rPr>
              <a:t>Takk fyrir</a:t>
            </a:r>
            <a:endParaRPr lang="is-IS" sz="1600" dirty="0">
              <a:solidFill>
                <a:srgbClr val="002060"/>
              </a:solidFill>
            </a:endParaRPr>
          </a:p>
        </p:txBody>
      </p:sp>
    </p:spTree>
    <p:extLst>
      <p:ext uri="{BB962C8B-B14F-4D97-AF65-F5344CB8AC3E}">
        <p14:creationId xmlns:p14="http://schemas.microsoft.com/office/powerpoint/2010/main" val="54037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is-IS" sz="4000" smtClean="0"/>
              <a:t>Hvað er hauggas/metan?</a:t>
            </a:r>
            <a:endParaRPr lang="en-GB" sz="4000" smtClean="0"/>
          </a:p>
        </p:txBody>
      </p:sp>
      <p:sp>
        <p:nvSpPr>
          <p:cNvPr id="1029" name="Rectangle 3"/>
          <p:cNvSpPr>
            <a:spLocks noGrp="1" noChangeArrowheads="1"/>
          </p:cNvSpPr>
          <p:nvPr>
            <p:ph type="body" sz="half" idx="1"/>
          </p:nvPr>
        </p:nvSpPr>
        <p:spPr>
          <a:xfrm>
            <a:off x="179388" y="1412875"/>
            <a:ext cx="4537075" cy="4852988"/>
          </a:xfrm>
        </p:spPr>
        <p:txBody>
          <a:bodyPr/>
          <a:lstStyle/>
          <a:p>
            <a:pPr eaLnBrk="1" hangingPunct="1">
              <a:lnSpc>
                <a:spcPct val="90000"/>
              </a:lnSpc>
            </a:pPr>
            <a:r>
              <a:rPr lang="is-IS" sz="2800" dirty="0" smtClean="0"/>
              <a:t>Hauggas (biogas) verður til við loftfirrt niðurbrot lífrænna efna</a:t>
            </a:r>
          </a:p>
          <a:p>
            <a:pPr eaLnBrk="1" hangingPunct="1">
              <a:lnSpc>
                <a:spcPct val="90000"/>
              </a:lnSpc>
            </a:pPr>
            <a:r>
              <a:rPr lang="is-IS" sz="2800" dirty="0" smtClean="0"/>
              <a:t>Hauggas er samsett úr CO</a:t>
            </a:r>
            <a:r>
              <a:rPr lang="is-IS" sz="2800" baseline="-25000" dirty="0" smtClean="0"/>
              <a:t>2</a:t>
            </a:r>
            <a:r>
              <a:rPr lang="is-IS" sz="2800" dirty="0" smtClean="0"/>
              <a:t>, CH</a:t>
            </a:r>
            <a:r>
              <a:rPr lang="is-IS" sz="2800" baseline="-25000" dirty="0" smtClean="0"/>
              <a:t>4</a:t>
            </a:r>
            <a:r>
              <a:rPr lang="is-IS" sz="2800" dirty="0" smtClean="0"/>
              <a:t> og snefilgösum</a:t>
            </a:r>
          </a:p>
          <a:p>
            <a:pPr eaLnBrk="1" hangingPunct="1">
              <a:lnSpc>
                <a:spcPct val="90000"/>
              </a:lnSpc>
            </a:pPr>
            <a:r>
              <a:rPr lang="is-IS" sz="2800" dirty="0" smtClean="0"/>
              <a:t>Bakteríur, sem m.a. finnast í lífrænum úrgangi brjóta niður lífrænt efni (kolvetnakeðjur) og mynda hauggas</a:t>
            </a:r>
          </a:p>
        </p:txBody>
      </p:sp>
      <p:graphicFrame>
        <p:nvGraphicFramePr>
          <p:cNvPr id="1026" name="Object 5"/>
          <p:cNvGraphicFramePr>
            <a:graphicFrameLocks noGrp="1" noChangeAspect="1"/>
          </p:cNvGraphicFramePr>
          <p:nvPr>
            <p:ph sz="quarter" idx="2"/>
          </p:nvPr>
        </p:nvGraphicFramePr>
        <p:xfrm>
          <a:off x="5003800" y="1341438"/>
          <a:ext cx="2951163" cy="4824412"/>
        </p:xfrm>
        <a:graphic>
          <a:graphicData uri="http://schemas.openxmlformats.org/presentationml/2006/ole">
            <mc:AlternateContent xmlns:mc="http://schemas.openxmlformats.org/markup-compatibility/2006">
              <mc:Choice xmlns:v="urn:schemas-microsoft-com:vml" Requires="v">
                <p:oleObj spid="_x0000_s1039" r:id="rId3" imgW="2554549" imgH="4174541" progId="">
                  <p:embed/>
                </p:oleObj>
              </mc:Choice>
              <mc:Fallback>
                <p:oleObj r:id="rId3" imgW="2554549" imgH="4174541" progId="">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341438"/>
                        <a:ext cx="2951163" cy="482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Date Placeholder 5"/>
          <p:cNvSpPr>
            <a:spLocks noGrp="1"/>
          </p:cNvSpPr>
          <p:nvPr>
            <p:ph type="dt" sz="half" idx="10"/>
          </p:nvPr>
        </p:nvSpPr>
        <p:spPr>
          <a:noFill/>
        </p:spPr>
        <p:txBody>
          <a:bodyPr/>
          <a:lstStyle/>
          <a:p>
            <a:r>
              <a:rPr lang="is-IS"/>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3"/>
          <p:cNvSpPr>
            <a:spLocks noGrp="1"/>
          </p:cNvSpPr>
          <p:nvPr>
            <p:ph type="dt" sz="half" idx="10"/>
          </p:nvPr>
        </p:nvSpPr>
        <p:spPr>
          <a:noFill/>
        </p:spPr>
        <p:txBody>
          <a:bodyPr/>
          <a:lstStyle/>
          <a:p>
            <a:r>
              <a:rPr lang="is-IS"/>
              <a:t>	</a:t>
            </a:r>
          </a:p>
        </p:txBody>
      </p:sp>
      <p:sp>
        <p:nvSpPr>
          <p:cNvPr id="80900" name="Rectangle 4"/>
          <p:cNvSpPr>
            <a:spLocks noChangeArrowheads="1"/>
          </p:cNvSpPr>
          <p:nvPr/>
        </p:nvSpPr>
        <p:spPr bwMode="auto">
          <a:xfrm>
            <a:off x="1371600" y="1772816"/>
            <a:ext cx="6400800" cy="3082280"/>
          </a:xfrm>
          <a:prstGeom prst="rect">
            <a:avLst/>
          </a:prstGeom>
          <a:noFill/>
          <a:ln w="9525">
            <a:noFill/>
            <a:miter lim="800000"/>
            <a:headEnd/>
            <a:tailEnd/>
          </a:ln>
        </p:spPr>
        <p:txBody>
          <a:bodyPr/>
          <a:lstStyle/>
          <a:p>
            <a:pPr marL="342900" indent="-342900" algn="ctr">
              <a:lnSpc>
                <a:spcPct val="80000"/>
              </a:lnSpc>
              <a:spcBef>
                <a:spcPct val="20000"/>
              </a:spcBef>
              <a:buClr>
                <a:srgbClr val="003399"/>
              </a:buClr>
            </a:pPr>
            <a:r>
              <a:rPr lang="is-IS" sz="2800" dirty="0" smtClean="0">
                <a:hlinkClick r:id="rId2"/>
              </a:rPr>
              <a:t>www.metan.is</a:t>
            </a:r>
            <a:endParaRPr lang="is-IS" sz="2800" dirty="0" smtClean="0"/>
          </a:p>
          <a:p>
            <a:pPr marL="342900" indent="-342900" algn="ctr">
              <a:lnSpc>
                <a:spcPct val="80000"/>
              </a:lnSpc>
              <a:spcBef>
                <a:spcPct val="20000"/>
              </a:spcBef>
              <a:buClr>
                <a:srgbClr val="003399"/>
              </a:buClr>
            </a:pPr>
            <a:r>
              <a:rPr lang="is-IS" sz="2800" dirty="0" smtClean="0">
                <a:hlinkClick r:id="rId3"/>
              </a:rPr>
              <a:t>www.engva.org</a:t>
            </a:r>
            <a:endParaRPr lang="is-IS" sz="2800" dirty="0"/>
          </a:p>
          <a:p>
            <a:pPr marL="342900" indent="-342900" algn="ctr">
              <a:lnSpc>
                <a:spcPct val="80000"/>
              </a:lnSpc>
              <a:spcBef>
                <a:spcPct val="20000"/>
              </a:spcBef>
              <a:buClr>
                <a:srgbClr val="003399"/>
              </a:buClr>
            </a:pPr>
            <a:r>
              <a:rPr lang="is-IS" sz="2800" dirty="0">
                <a:hlinkClick r:id="rId4"/>
              </a:rPr>
              <a:t>www.miljofordon.se</a:t>
            </a:r>
            <a:endParaRPr lang="is-IS" sz="2800" dirty="0"/>
          </a:p>
          <a:p>
            <a:pPr marL="342900" indent="-342900" algn="ctr">
              <a:lnSpc>
                <a:spcPct val="80000"/>
              </a:lnSpc>
              <a:spcBef>
                <a:spcPct val="20000"/>
              </a:spcBef>
              <a:buClr>
                <a:srgbClr val="003399"/>
              </a:buClr>
            </a:pPr>
            <a:r>
              <a:rPr lang="is-IS" sz="2800" dirty="0">
                <a:hlinkClick r:id="rId5"/>
              </a:rPr>
              <a:t>www.sbgf.org</a:t>
            </a:r>
            <a:endParaRPr lang="is-IS" sz="2800" dirty="0"/>
          </a:p>
          <a:p>
            <a:pPr marL="342900" indent="-342900" algn="ctr">
              <a:lnSpc>
                <a:spcPct val="80000"/>
              </a:lnSpc>
              <a:spcBef>
                <a:spcPct val="20000"/>
              </a:spcBef>
              <a:buClr>
                <a:srgbClr val="003399"/>
              </a:buClr>
            </a:pPr>
            <a:r>
              <a:rPr lang="is-IS" sz="2800" dirty="0" smtClean="0">
                <a:hlinkClick r:id="rId6"/>
              </a:rPr>
              <a:t>www.biogas.org</a:t>
            </a:r>
            <a:endParaRPr lang="is-IS" sz="2800" dirty="0"/>
          </a:p>
          <a:p>
            <a:pPr marL="342900" indent="-342900" algn="ctr">
              <a:lnSpc>
                <a:spcPct val="80000"/>
              </a:lnSpc>
              <a:spcBef>
                <a:spcPct val="20000"/>
              </a:spcBef>
              <a:buClr>
                <a:srgbClr val="003399"/>
              </a:buClr>
            </a:pPr>
            <a:r>
              <a:rPr lang="is-IS" sz="2800" dirty="0" smtClean="0">
                <a:hlinkClick r:id="rId7"/>
              </a:rPr>
              <a:t>www.biogas.ch</a:t>
            </a:r>
            <a:endParaRPr lang="is-IS" sz="2800" dirty="0" smtClean="0"/>
          </a:p>
          <a:p>
            <a:pPr marL="342900" indent="-342900" algn="ctr">
              <a:lnSpc>
                <a:spcPct val="80000"/>
              </a:lnSpc>
              <a:spcBef>
                <a:spcPct val="20000"/>
              </a:spcBef>
              <a:buClr>
                <a:srgbClr val="003399"/>
              </a:buClr>
            </a:pPr>
            <a:r>
              <a:rPr lang="is-IS" sz="2800" dirty="0" smtClean="0">
                <a:hlinkClick r:id="rId8"/>
              </a:rPr>
              <a:t>www.samlausn.is</a:t>
            </a:r>
            <a:endParaRPr lang="is-IS" sz="2800" dirty="0"/>
          </a:p>
          <a:p>
            <a:pPr marL="342900" indent="-342900" algn="ctr">
              <a:lnSpc>
                <a:spcPct val="80000"/>
              </a:lnSpc>
              <a:spcBef>
                <a:spcPct val="20000"/>
              </a:spcBef>
              <a:buClr>
                <a:srgbClr val="003399"/>
              </a:buClr>
            </a:pPr>
            <a:endParaRPr lang="is-I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Date Placeholder 3"/>
          <p:cNvSpPr>
            <a:spLocks noGrp="1"/>
          </p:cNvSpPr>
          <p:nvPr>
            <p:ph type="dt" sz="half" idx="10"/>
          </p:nvPr>
        </p:nvSpPr>
        <p:spPr>
          <a:noFill/>
        </p:spPr>
        <p:txBody>
          <a:bodyPr/>
          <a:lstStyle/>
          <a:p>
            <a:r>
              <a:rPr lang="is-IS"/>
              <a:t>	</a:t>
            </a:r>
          </a:p>
        </p:txBody>
      </p:sp>
      <p:sp>
        <p:nvSpPr>
          <p:cNvPr id="105474" name="Rectangle 2"/>
          <p:cNvSpPr>
            <a:spLocks noChangeArrowheads="1"/>
          </p:cNvSpPr>
          <p:nvPr/>
        </p:nvSpPr>
        <p:spPr bwMode="auto">
          <a:xfrm>
            <a:off x="2209800" y="381000"/>
            <a:ext cx="6934200" cy="1143000"/>
          </a:xfrm>
          <a:prstGeom prst="rect">
            <a:avLst/>
          </a:prstGeom>
          <a:noFill/>
          <a:ln w="9525">
            <a:noFill/>
            <a:miter lim="800000"/>
            <a:headEnd/>
            <a:tailEnd/>
          </a:ln>
          <a:effectLst/>
        </p:spPr>
        <p:txBody>
          <a:bodyPr anchor="ctr"/>
          <a:lstStyle/>
          <a:p>
            <a:pPr algn="ctr">
              <a:defRPr/>
            </a:pPr>
            <a:r>
              <a:rPr lang="is-IS" sz="4400">
                <a:solidFill>
                  <a:srgbClr val="003399"/>
                </a:solidFill>
                <a:effectLst>
                  <a:outerShdw blurRad="38100" dist="38100" dir="2700000" algn="tl">
                    <a:srgbClr val="C0C0C0"/>
                  </a:outerShdw>
                </a:effectLst>
              </a:rPr>
              <a:t>Öryggi</a:t>
            </a:r>
            <a:endParaRPr lang="en-GB" sz="4400">
              <a:solidFill>
                <a:srgbClr val="003399"/>
              </a:solidFill>
              <a:effectLst>
                <a:outerShdw blurRad="38100" dist="38100" dir="2700000" algn="tl">
                  <a:srgbClr val="C0C0C0"/>
                </a:outerShdw>
              </a:effectLst>
            </a:endParaRPr>
          </a:p>
        </p:txBody>
      </p:sp>
      <p:pic>
        <p:nvPicPr>
          <p:cNvPr id="79876"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04800" y="1905000"/>
            <a:ext cx="4132263" cy="4114800"/>
          </a:xfrm>
          <a:prstGeom prst="rect">
            <a:avLst/>
          </a:prstGeom>
          <a:noFill/>
          <a:ln w="9525">
            <a:noFill/>
            <a:miter lim="800000"/>
            <a:headEnd/>
            <a:tailEnd/>
          </a:ln>
        </p:spPr>
      </p:pic>
      <p:pic>
        <p:nvPicPr>
          <p:cNvPr id="79877" name="Picture 4"/>
          <p:cNvPicPr>
            <a:picLocks noChangeAspect="1" noChangeArrowheads="1"/>
          </p:cNvPicPr>
          <p:nvPr/>
        </p:nvPicPr>
        <p:blipFill>
          <a:blip r:embed="rId4" cstate="print"/>
          <a:srcRect/>
          <a:stretch>
            <a:fillRect/>
          </a:stretch>
        </p:blipFill>
        <p:spPr bwMode="auto">
          <a:xfrm>
            <a:off x="4953000" y="1447800"/>
            <a:ext cx="3317875" cy="5005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4" name="Rectangle 6"/>
          <p:cNvSpPr>
            <a:spLocks noGrp="1" noChangeArrowheads="1"/>
          </p:cNvSpPr>
          <p:nvPr>
            <p:ph type="title"/>
          </p:nvPr>
        </p:nvSpPr>
        <p:spPr>
          <a:xfrm>
            <a:off x="2344738" y="115888"/>
            <a:ext cx="6548437" cy="1143000"/>
          </a:xfrm>
        </p:spPr>
        <p:txBody>
          <a:bodyPr/>
          <a:lstStyle/>
          <a:p>
            <a:pPr eaLnBrk="1" hangingPunct="1">
              <a:defRPr/>
            </a:pPr>
            <a:r>
              <a:rPr lang="is-IS" sz="4000" dirty="0" smtClean="0"/>
              <a:t>Hví ökutækjaeldsneyti?</a:t>
            </a:r>
          </a:p>
        </p:txBody>
      </p:sp>
      <p:sp>
        <p:nvSpPr>
          <p:cNvPr id="14340" name="Rectangle 7"/>
          <p:cNvSpPr>
            <a:spLocks noGrp="1" noChangeArrowheads="1"/>
          </p:cNvSpPr>
          <p:nvPr>
            <p:ph idx="1"/>
          </p:nvPr>
        </p:nvSpPr>
        <p:spPr>
          <a:xfrm>
            <a:off x="609600" y="1420813"/>
            <a:ext cx="7772400" cy="457200"/>
          </a:xfrm>
          <a:noFill/>
        </p:spPr>
        <p:txBody>
          <a:bodyPr/>
          <a:lstStyle/>
          <a:p>
            <a:pPr eaLnBrk="1" hangingPunct="1">
              <a:lnSpc>
                <a:spcPct val="80000"/>
              </a:lnSpc>
            </a:pPr>
            <a:r>
              <a:rPr lang="is-IS" dirty="0" smtClean="0"/>
              <a:t>Hlutfall mengunar frá ökutækjum [%]</a:t>
            </a:r>
          </a:p>
        </p:txBody>
      </p:sp>
      <p:sp>
        <p:nvSpPr>
          <p:cNvPr id="14338" name="Date Placeholder 3"/>
          <p:cNvSpPr>
            <a:spLocks noGrp="1"/>
          </p:cNvSpPr>
          <p:nvPr>
            <p:ph type="dt" sz="half" idx="10"/>
          </p:nvPr>
        </p:nvSpPr>
        <p:spPr>
          <a:noFill/>
        </p:spPr>
        <p:txBody>
          <a:bodyPr/>
          <a:lstStyle/>
          <a:p>
            <a:r>
              <a:rPr lang="is-IS"/>
              <a:t>	</a:t>
            </a:r>
          </a:p>
        </p:txBody>
      </p:sp>
      <p:graphicFrame>
        <p:nvGraphicFramePr>
          <p:cNvPr id="78856" name="Group 8"/>
          <p:cNvGraphicFramePr>
            <a:graphicFrameLocks noGrp="1"/>
          </p:cNvGraphicFramePr>
          <p:nvPr>
            <p:extLst>
              <p:ext uri="{D42A27DB-BD31-4B8C-83A1-F6EECF244321}">
                <p14:modId xmlns:p14="http://schemas.microsoft.com/office/powerpoint/2010/main" val="3176902026"/>
              </p:ext>
            </p:extLst>
          </p:nvPr>
        </p:nvGraphicFramePr>
        <p:xfrm>
          <a:off x="381000" y="2030413"/>
          <a:ext cx="5610225" cy="3990976"/>
        </p:xfrm>
        <a:graphic>
          <a:graphicData uri="http://schemas.openxmlformats.org/drawingml/2006/table">
            <a:tbl>
              <a:tblPr/>
              <a:tblGrid>
                <a:gridCol w="862013"/>
                <a:gridCol w="1439862"/>
                <a:gridCol w="1654175"/>
                <a:gridCol w="1654175"/>
              </a:tblGrid>
              <a:tr h="409575">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endParaRPr kumimoji="0" lang="en-GB" sz="1400" b="1" i="0" u="none" strike="noStrike" cap="none" normalizeH="0" baseline="0" dirty="0" smtClean="0">
                        <a:ln>
                          <a:noFill/>
                        </a:ln>
                        <a:solidFill>
                          <a:srgbClr val="009900"/>
                        </a:solidFill>
                        <a:effectLst/>
                        <a:latin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en-US" sz="1400" b="1" i="0" u="none" strike="noStrike" cap="none" normalizeH="0" baseline="0" smtClean="0">
                          <a:ln>
                            <a:noFill/>
                          </a:ln>
                          <a:solidFill>
                            <a:srgbClr val="009900"/>
                          </a:solidFill>
                          <a:effectLst/>
                          <a:latin typeface="Arial" charset="0"/>
                        </a:rPr>
                        <a:t>Smærri ökutæki</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is-IS"/>
                    </a:p>
                  </a:txBody>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en-US" sz="1400" b="1" i="0" u="none" strike="noStrike" cap="none" normalizeH="0" baseline="0" smtClean="0">
                          <a:ln>
                            <a:noFill/>
                          </a:ln>
                          <a:solidFill>
                            <a:srgbClr val="009900"/>
                          </a:solidFill>
                          <a:effectLst/>
                          <a:latin typeface="Arial" charset="0"/>
                        </a:rPr>
                        <a:t>Stærri ökutæki</a:t>
                      </a:r>
                    </a:p>
                  </a:txBody>
                  <a:tcPr anchor="b"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Efni</a:t>
                      </a:r>
                      <a:endParaRPr kumimoji="0" lang="en-US" sz="1400" b="1" i="0" u="none" strike="noStrike" cap="none" normalizeH="0" baseline="0" smtClean="0">
                        <a:ln>
                          <a:noFill/>
                        </a:ln>
                        <a:solidFill>
                          <a:srgbClr val="009900"/>
                        </a:solidFill>
                        <a:effectLst/>
                        <a:latin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Bensín/Metan</a:t>
                      </a:r>
                      <a:endParaRPr kumimoji="0" lang="en-US" sz="1400" b="1" i="0" u="none" strike="noStrike" cap="none" normalizeH="0" baseline="0" smtClean="0">
                        <a:ln>
                          <a:noFill/>
                        </a:ln>
                        <a:solidFill>
                          <a:srgbClr val="0099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Dísel/Metan</a:t>
                      </a:r>
                      <a:endParaRPr kumimoji="0" lang="en-US" sz="1400" b="1" i="0" u="none" strike="noStrike" cap="none" normalizeH="0" baseline="0" smtClean="0">
                        <a:ln>
                          <a:noFill/>
                        </a:ln>
                        <a:solidFill>
                          <a:srgbClr val="0099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en-US" sz="1400" b="1" i="0" u="none" strike="noStrike" cap="none" normalizeH="0" baseline="0" smtClean="0">
                          <a:ln>
                            <a:noFill/>
                          </a:ln>
                          <a:solidFill>
                            <a:srgbClr val="009900"/>
                          </a:solidFill>
                          <a:effectLst/>
                          <a:latin typeface="Arial" charset="0"/>
                        </a:rPr>
                        <a:t>Dísel/Metan</a:t>
                      </a:r>
                    </a:p>
                  </a:txBody>
                  <a:tcPr anchor="b"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CO</a:t>
                      </a:r>
                      <a:r>
                        <a:rPr kumimoji="0" lang="sv-SE" sz="1400" b="1" i="0" u="none" strike="noStrike" cap="none" normalizeH="0" baseline="-25000" smtClean="0">
                          <a:ln>
                            <a:noFill/>
                          </a:ln>
                          <a:solidFill>
                            <a:srgbClr val="009900"/>
                          </a:solidFill>
                          <a:effectLst/>
                          <a:latin typeface="Arial" charset="0"/>
                        </a:rPr>
                        <a:t>2</a:t>
                      </a:r>
                      <a:endParaRPr kumimoji="0" lang="en-US" sz="1400" b="1" i="0" u="none" strike="noStrike" cap="none" normalizeH="0" baseline="-25000" smtClean="0">
                        <a:ln>
                          <a:noFill/>
                        </a:ln>
                        <a:solidFill>
                          <a:srgbClr val="009900"/>
                        </a:solidFill>
                        <a:effectLst/>
                        <a:latin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113</a:t>
                      </a:r>
                      <a:endParaRPr kumimoji="0" lang="en-US" sz="1400" b="1" i="0" u="none" strike="noStrike" cap="none" normalizeH="0" baseline="0" smtClean="0">
                        <a:ln>
                          <a:noFill/>
                        </a:ln>
                        <a:solidFill>
                          <a:srgbClr val="0099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94</a:t>
                      </a:r>
                      <a:endParaRPr kumimoji="0" lang="en-US" sz="1400" b="1" i="0" u="none" strike="noStrike" cap="none" normalizeH="0" baseline="0" smtClean="0">
                        <a:ln>
                          <a:noFill/>
                        </a:ln>
                        <a:solidFill>
                          <a:srgbClr val="0099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en-US" sz="1400" b="1" i="0" u="none" strike="noStrike" cap="none" normalizeH="0" baseline="0" smtClean="0">
                          <a:ln>
                            <a:noFill/>
                          </a:ln>
                          <a:solidFill>
                            <a:srgbClr val="009900"/>
                          </a:solidFill>
                          <a:effectLst/>
                          <a:latin typeface="Arial" charset="0"/>
                        </a:rPr>
                        <a:t>88</a:t>
                      </a: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517525">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CO</a:t>
                      </a:r>
                      <a:endParaRPr kumimoji="0" lang="en-US" sz="1400" b="1" i="0" u="none" strike="noStrike" cap="none" normalizeH="0" baseline="0" smtClean="0">
                        <a:ln>
                          <a:noFill/>
                        </a:ln>
                        <a:solidFill>
                          <a:srgbClr val="009900"/>
                        </a:solidFill>
                        <a:effectLst/>
                        <a:latin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5</a:t>
                      </a:r>
                      <a:endParaRPr kumimoji="0" lang="en-US" sz="1400" b="1" i="0" u="none" strike="noStrike" cap="none" normalizeH="0" baseline="0" smtClean="0">
                        <a:ln>
                          <a:noFill/>
                        </a:ln>
                        <a:solidFill>
                          <a:srgbClr val="0099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4</a:t>
                      </a:r>
                      <a:endParaRPr kumimoji="0" lang="en-US" sz="1400" b="1" i="0" u="none" strike="noStrike" cap="none" normalizeH="0" baseline="0" smtClean="0">
                        <a:ln>
                          <a:noFill/>
                        </a:ln>
                        <a:solidFill>
                          <a:srgbClr val="0099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en-US" sz="1400" b="1" i="0" u="none" strike="noStrike" cap="none" normalizeH="0" baseline="0" dirty="0" smtClean="0">
                          <a:ln>
                            <a:noFill/>
                          </a:ln>
                          <a:solidFill>
                            <a:srgbClr val="009900"/>
                          </a:solidFill>
                          <a:effectLst/>
                          <a:latin typeface="Arial" charset="0"/>
                        </a:rPr>
                        <a:t>1</a:t>
                      </a: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NOx</a:t>
                      </a:r>
                      <a:endParaRPr kumimoji="0" lang="en-US" sz="1400" b="1" i="0" u="none" strike="noStrike" cap="none" normalizeH="0" baseline="0" smtClean="0">
                        <a:ln>
                          <a:noFill/>
                        </a:ln>
                        <a:solidFill>
                          <a:srgbClr val="009900"/>
                        </a:solidFill>
                        <a:effectLst/>
                        <a:latin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2</a:t>
                      </a:r>
                      <a:endParaRPr kumimoji="0" lang="en-US" sz="1400" b="1" i="0" u="none" strike="noStrike" cap="none" normalizeH="0" baseline="0" smtClean="0">
                        <a:ln>
                          <a:noFill/>
                        </a:ln>
                        <a:solidFill>
                          <a:srgbClr val="0099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8</a:t>
                      </a:r>
                      <a:endParaRPr kumimoji="0" lang="en-US" sz="1400" b="1" i="0" u="none" strike="noStrike" cap="none" normalizeH="0" baseline="0" smtClean="0">
                        <a:ln>
                          <a:noFill/>
                        </a:ln>
                        <a:solidFill>
                          <a:srgbClr val="0099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en-US" sz="1400" b="1" i="0" u="none" strike="noStrike" cap="none" normalizeH="0" baseline="0" smtClean="0">
                          <a:ln>
                            <a:noFill/>
                          </a:ln>
                          <a:solidFill>
                            <a:srgbClr val="009900"/>
                          </a:solidFill>
                          <a:effectLst/>
                          <a:latin typeface="Arial" charset="0"/>
                        </a:rPr>
                        <a:t>3</a:t>
                      </a: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NMHC</a:t>
                      </a:r>
                      <a:endParaRPr kumimoji="0" lang="en-US" sz="1400" b="1" i="0" u="none" strike="noStrike" cap="none" normalizeH="0" baseline="0" smtClean="0">
                        <a:ln>
                          <a:noFill/>
                        </a:ln>
                        <a:solidFill>
                          <a:srgbClr val="009900"/>
                        </a:solidFill>
                        <a:effectLst/>
                        <a:latin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83</a:t>
                      </a:r>
                      <a:endParaRPr kumimoji="0" lang="en-US" sz="1400" b="1" i="0" u="none" strike="noStrike" cap="none" normalizeH="0" baseline="0" smtClean="0">
                        <a:ln>
                          <a:noFill/>
                        </a:ln>
                        <a:solidFill>
                          <a:srgbClr val="0099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dirty="0" smtClean="0">
                          <a:ln>
                            <a:noFill/>
                          </a:ln>
                          <a:solidFill>
                            <a:srgbClr val="009900"/>
                          </a:solidFill>
                          <a:effectLst/>
                          <a:latin typeface="Arial" charset="0"/>
                        </a:rPr>
                        <a:t>55</a:t>
                      </a:r>
                      <a:endParaRPr kumimoji="0" lang="en-US" sz="1400" b="1" i="0" u="none" strike="noStrike" cap="none" normalizeH="0" baseline="0" dirty="0" smtClean="0">
                        <a:ln>
                          <a:noFill/>
                        </a:ln>
                        <a:solidFill>
                          <a:srgbClr val="0099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en-US" sz="1400" b="1" i="0" u="none" strike="noStrike" cap="none" normalizeH="0" baseline="0" smtClean="0">
                          <a:ln>
                            <a:noFill/>
                          </a:ln>
                          <a:solidFill>
                            <a:srgbClr val="009900"/>
                          </a:solidFill>
                          <a:effectLst/>
                          <a:latin typeface="Arial" charset="0"/>
                        </a:rPr>
                        <a:t>5</a:t>
                      </a: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SOx</a:t>
                      </a:r>
                      <a:endParaRPr kumimoji="0" lang="en-US" sz="1400" b="1" i="0" u="none" strike="noStrike" cap="none" normalizeH="0" baseline="0" smtClean="0">
                        <a:ln>
                          <a:noFill/>
                        </a:ln>
                        <a:solidFill>
                          <a:srgbClr val="009900"/>
                        </a:solidFill>
                        <a:effectLst/>
                        <a:latin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25</a:t>
                      </a:r>
                      <a:endParaRPr kumimoji="0" lang="en-US" sz="1400" b="1" i="0" u="none" strike="noStrike" cap="none" normalizeH="0" baseline="0" smtClean="0">
                        <a:ln>
                          <a:noFill/>
                        </a:ln>
                        <a:solidFill>
                          <a:srgbClr val="0099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smtClean="0">
                          <a:ln>
                            <a:noFill/>
                          </a:ln>
                          <a:solidFill>
                            <a:srgbClr val="009900"/>
                          </a:solidFill>
                          <a:effectLst/>
                          <a:latin typeface="Arial" charset="0"/>
                        </a:rPr>
                        <a:t>14</a:t>
                      </a:r>
                      <a:endParaRPr kumimoji="0" lang="en-US" sz="1400" b="1" i="0" u="none" strike="noStrike" cap="none" normalizeH="0" baseline="0" smtClean="0">
                        <a:ln>
                          <a:noFill/>
                        </a:ln>
                        <a:solidFill>
                          <a:srgbClr val="0099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en-US" sz="1400" b="1" i="0" u="none" strike="noStrike" cap="none" normalizeH="0" baseline="0" smtClean="0">
                          <a:ln>
                            <a:noFill/>
                          </a:ln>
                          <a:solidFill>
                            <a:srgbClr val="009900"/>
                          </a:solidFill>
                          <a:effectLst/>
                          <a:latin typeface="Arial" charset="0"/>
                        </a:rPr>
                        <a:t>14</a:t>
                      </a: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dirty="0" smtClean="0">
                          <a:ln>
                            <a:noFill/>
                          </a:ln>
                          <a:solidFill>
                            <a:schemeClr val="tx1"/>
                          </a:solidFill>
                          <a:effectLst/>
                          <a:latin typeface="Arial" charset="0"/>
                        </a:rPr>
                        <a:t>Agnir</a:t>
                      </a:r>
                      <a:endParaRPr kumimoji="0" lang="en-US" sz="1400" b="1"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dirty="0" smtClean="0">
                          <a:ln>
                            <a:noFill/>
                          </a:ln>
                          <a:solidFill>
                            <a:schemeClr val="tx1"/>
                          </a:solidFill>
                          <a:effectLst/>
                          <a:latin typeface="Arial" charset="0"/>
                        </a:rPr>
                        <a:t>2</a:t>
                      </a:r>
                      <a:endParaRPr kumimoji="0" lang="en-US" sz="1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sv-SE" sz="1400" b="1" i="0" u="none" strike="noStrike" cap="none" normalizeH="0" baseline="0" dirty="0" smtClean="0">
                          <a:ln>
                            <a:noFill/>
                          </a:ln>
                          <a:solidFill>
                            <a:schemeClr val="tx1"/>
                          </a:solidFill>
                          <a:effectLst/>
                          <a:latin typeface="Arial" charset="0"/>
                        </a:rPr>
                        <a:t>11</a:t>
                      </a:r>
                      <a:endParaRPr kumimoji="0" lang="en-US" sz="1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en-US" sz="1400" b="1" i="0" u="none" strike="noStrike" cap="none" normalizeH="0" baseline="0" dirty="0" smtClean="0">
                          <a:ln>
                            <a:noFill/>
                          </a:ln>
                          <a:solidFill>
                            <a:schemeClr val="tx1"/>
                          </a:solidFill>
                          <a:effectLst/>
                          <a:latin typeface="Arial" charset="0"/>
                        </a:rPr>
                        <a:t>2</a:t>
                      </a: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87" name="Text Box 54"/>
          <p:cNvSpPr txBox="1">
            <a:spLocks noChangeArrowheads="1"/>
          </p:cNvSpPr>
          <p:nvPr/>
        </p:nvSpPr>
        <p:spPr bwMode="auto">
          <a:xfrm>
            <a:off x="6096000" y="2716213"/>
            <a:ext cx="2819400" cy="2530475"/>
          </a:xfrm>
          <a:prstGeom prst="rect">
            <a:avLst/>
          </a:prstGeom>
          <a:noFill/>
          <a:ln w="12700" cap="sq">
            <a:noFill/>
            <a:miter lim="800000"/>
            <a:headEnd type="none" w="sm" len="sm"/>
            <a:tailEnd type="none" w="sm" len="sm"/>
          </a:ln>
        </p:spPr>
        <p:txBody>
          <a:bodyPr>
            <a:spAutoFit/>
          </a:bodyPr>
          <a:lstStyle/>
          <a:p>
            <a:r>
              <a:rPr lang="is-IS" sz="2000" i="1" dirty="0">
                <a:solidFill>
                  <a:srgbClr val="EAC048"/>
                </a:solidFill>
              </a:rPr>
              <a:t>LCA greining á eldsneytinu.  Miðast við sænskar aðstæður svipaðar og hér á höfuðborgarsvæðinu.  Útreikningar gerðir af SWECO VBB/VIAK </a:t>
            </a:r>
          </a:p>
          <a:p>
            <a:endParaRPr lang="is-IS" sz="2000" i="1" dirty="0">
              <a:solidFill>
                <a:srgbClr val="EAC048"/>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is-IS" smtClean="0"/>
              <a:t>Eiginleikar metans</a:t>
            </a:r>
            <a:endParaRPr lang="en-GB" smtClean="0"/>
          </a:p>
        </p:txBody>
      </p:sp>
      <p:sp>
        <p:nvSpPr>
          <p:cNvPr id="7172" name="Rectangle 3"/>
          <p:cNvSpPr>
            <a:spLocks noGrp="1" noChangeArrowheads="1"/>
          </p:cNvSpPr>
          <p:nvPr>
            <p:ph idx="1"/>
          </p:nvPr>
        </p:nvSpPr>
        <p:spPr/>
        <p:txBody>
          <a:bodyPr/>
          <a:lstStyle/>
          <a:p>
            <a:pPr eaLnBrk="1" hangingPunct="1">
              <a:lnSpc>
                <a:spcPct val="90000"/>
              </a:lnSpc>
            </a:pPr>
            <a:r>
              <a:rPr lang="is-IS" dirty="0" smtClean="0"/>
              <a:t>Metan = CH</a:t>
            </a:r>
            <a:r>
              <a:rPr lang="is-IS" baseline="-25000" dirty="0" smtClean="0"/>
              <a:t>4  </a:t>
            </a:r>
            <a:r>
              <a:rPr lang="is-IS" dirty="0" smtClean="0"/>
              <a:t>er lyktarlaus lofttegund</a:t>
            </a:r>
          </a:p>
          <a:p>
            <a:pPr eaLnBrk="1" hangingPunct="1">
              <a:lnSpc>
                <a:spcPct val="90000"/>
              </a:lnSpc>
            </a:pPr>
            <a:r>
              <a:rPr lang="is-IS" dirty="0" smtClean="0"/>
              <a:t>Metan er léttara en loft (</a:t>
            </a:r>
            <a:r>
              <a:rPr lang="en-US" dirty="0" smtClean="0">
                <a:cs typeface="Arial" charset="0"/>
              </a:rPr>
              <a:t>~0,717 kg/Nm</a:t>
            </a:r>
            <a:r>
              <a:rPr lang="en-US" baseline="30000" dirty="0" smtClean="0">
                <a:cs typeface="Arial" charset="0"/>
              </a:rPr>
              <a:t>3</a:t>
            </a:r>
            <a:r>
              <a:rPr lang="en-US" dirty="0" smtClean="0">
                <a:cs typeface="Arial" charset="0"/>
              </a:rPr>
              <a:t>)</a:t>
            </a:r>
          </a:p>
          <a:p>
            <a:pPr eaLnBrk="1" hangingPunct="1">
              <a:lnSpc>
                <a:spcPct val="90000"/>
              </a:lnSpc>
            </a:pPr>
            <a:r>
              <a:rPr lang="is-IS" dirty="0" smtClean="0"/>
              <a:t>Metan er ekki skaðlegt við innöndun</a:t>
            </a:r>
          </a:p>
          <a:p>
            <a:pPr eaLnBrk="1" hangingPunct="1">
              <a:lnSpc>
                <a:spcPct val="90000"/>
              </a:lnSpc>
            </a:pPr>
            <a:r>
              <a:rPr lang="is-IS" dirty="0" smtClean="0"/>
              <a:t>Metan hefur engin áhrif á jarðveg eða nærumhverfi þó það losni út í umhverfið</a:t>
            </a:r>
          </a:p>
          <a:p>
            <a:pPr eaLnBrk="1" hangingPunct="1">
              <a:lnSpc>
                <a:spcPct val="90000"/>
              </a:lnSpc>
            </a:pPr>
            <a:r>
              <a:rPr lang="is-IS" dirty="0" smtClean="0"/>
              <a:t>Metan er 21x verri gróðurhúsalofttegund en CO</a:t>
            </a:r>
            <a:r>
              <a:rPr lang="is-IS" baseline="-25000" dirty="0" smtClean="0"/>
              <a:t>2</a:t>
            </a:r>
          </a:p>
          <a:p>
            <a:pPr eaLnBrk="1" hangingPunct="1">
              <a:lnSpc>
                <a:spcPct val="90000"/>
              </a:lnSpc>
            </a:pPr>
            <a:r>
              <a:rPr lang="is-IS" dirty="0" smtClean="0"/>
              <a:t>Metan er orkuríkt gas, 1 Nm</a:t>
            </a:r>
            <a:r>
              <a:rPr lang="is-IS" baseline="30000" dirty="0" smtClean="0"/>
              <a:t>3</a:t>
            </a:r>
            <a:r>
              <a:rPr lang="is-IS" dirty="0" smtClean="0"/>
              <a:t> af metani samsvarar sömu orku og 1,12 L af bensíni</a:t>
            </a:r>
            <a:endParaRPr lang="en-GB" dirty="0" smtClean="0"/>
          </a:p>
        </p:txBody>
      </p:sp>
      <p:sp>
        <p:nvSpPr>
          <p:cNvPr id="7170" name="Date Placeholder 3"/>
          <p:cNvSpPr>
            <a:spLocks noGrp="1"/>
          </p:cNvSpPr>
          <p:nvPr>
            <p:ph type="dt" sz="half" idx="10"/>
          </p:nvPr>
        </p:nvSpPr>
        <p:spPr>
          <a:noFill/>
        </p:spPr>
        <p:txBody>
          <a:bodyPr/>
          <a:lstStyle/>
          <a:p>
            <a:r>
              <a:rPr lang="is-IS"/>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is-IS" smtClean="0"/>
              <a:t>Fyrirtækið Metan hf</a:t>
            </a:r>
          </a:p>
        </p:txBody>
      </p:sp>
      <p:sp>
        <p:nvSpPr>
          <p:cNvPr id="8196" name="Rectangle 3"/>
          <p:cNvSpPr>
            <a:spLocks noGrp="1" noChangeArrowheads="1"/>
          </p:cNvSpPr>
          <p:nvPr>
            <p:ph idx="1"/>
          </p:nvPr>
        </p:nvSpPr>
        <p:spPr/>
        <p:txBody>
          <a:bodyPr/>
          <a:lstStyle/>
          <a:p>
            <a:pPr eaLnBrk="1" hangingPunct="1"/>
            <a:r>
              <a:rPr lang="is-IS" dirty="0" smtClean="0"/>
              <a:t>Stofnað árið 1999 af SORPU bs og Aflvaka</a:t>
            </a:r>
          </a:p>
          <a:p>
            <a:pPr eaLnBrk="1" hangingPunct="1"/>
            <a:r>
              <a:rPr lang="is-IS" dirty="0" smtClean="0"/>
              <a:t>Núverandi eigendur eru SORPA bs, N1 ehf., Orkuveita Reykjavíkur og REI hf.</a:t>
            </a:r>
          </a:p>
          <a:p>
            <a:pPr eaLnBrk="1" hangingPunct="1"/>
            <a:r>
              <a:rPr lang="is-IS" dirty="0" smtClean="0"/>
              <a:t>Megintilgangur er markaðssetning og þróun á metani sem orkugjafa</a:t>
            </a:r>
          </a:p>
        </p:txBody>
      </p:sp>
      <p:sp>
        <p:nvSpPr>
          <p:cNvPr id="8194" name="Date Placeholder 3"/>
          <p:cNvSpPr>
            <a:spLocks noGrp="1"/>
          </p:cNvSpPr>
          <p:nvPr>
            <p:ph type="dt" sz="half" idx="10"/>
          </p:nvPr>
        </p:nvSpPr>
        <p:spPr>
          <a:noFill/>
        </p:spPr>
        <p:txBody>
          <a:bodyPr/>
          <a:lstStyle/>
          <a:p>
            <a:r>
              <a:rPr lang="is-IS"/>
              <a:t>	</a:t>
            </a:r>
          </a:p>
        </p:txBody>
      </p:sp>
      <p:grpSp>
        <p:nvGrpSpPr>
          <p:cNvPr id="5" name="Group 35"/>
          <p:cNvGrpSpPr>
            <a:grpSpLocks/>
          </p:cNvGrpSpPr>
          <p:nvPr/>
        </p:nvGrpSpPr>
        <p:grpSpPr bwMode="auto">
          <a:xfrm>
            <a:off x="5436096" y="4077072"/>
            <a:ext cx="1656184" cy="1584176"/>
            <a:chOff x="111456150" y="108707775"/>
            <a:chExt cx="3024000" cy="3024000"/>
          </a:xfrm>
        </p:grpSpPr>
        <p:pic>
          <p:nvPicPr>
            <p:cNvPr id="6" name="Picture 36" descr="sustainability-ev-mix"/>
            <p:cNvPicPr>
              <a:picLocks noChangeAspect="1" noChangeArrowheads="1"/>
            </p:cNvPicPr>
            <p:nvPr/>
          </p:nvPicPr>
          <p:blipFill>
            <a:blip r:embed="rId2" cstate="print"/>
            <a:srcRect/>
            <a:stretch>
              <a:fillRect/>
            </a:stretch>
          </p:blipFill>
          <p:spPr bwMode="auto">
            <a:xfrm flipH="1">
              <a:off x="111456150" y="108707775"/>
              <a:ext cx="3024000" cy="3024000"/>
            </a:xfrm>
            <a:prstGeom prst="rect">
              <a:avLst/>
            </a:prstGeom>
            <a:noFill/>
            <a:ln w="9525" algn="in">
              <a:noFill/>
              <a:miter lim="800000"/>
              <a:headEnd/>
              <a:tailEnd/>
            </a:ln>
          </p:spPr>
        </p:pic>
        <p:sp>
          <p:nvSpPr>
            <p:cNvPr id="7" name="Oval 37"/>
            <p:cNvSpPr>
              <a:spLocks noChangeArrowheads="1"/>
            </p:cNvSpPr>
            <p:nvPr/>
          </p:nvSpPr>
          <p:spPr bwMode="auto">
            <a:xfrm>
              <a:off x="112464150" y="109599911"/>
              <a:ext cx="1152000" cy="1152000"/>
            </a:xfrm>
            <a:prstGeom prst="ellipse">
              <a:avLst/>
            </a:prstGeom>
            <a:solidFill>
              <a:srgbClr val="FFFFFF"/>
            </a:solidFill>
            <a:ln w="9525" algn="in">
              <a:solidFill>
                <a:srgbClr val="000000"/>
              </a:solidFill>
              <a:round/>
              <a:headEnd/>
              <a:tailEnd/>
            </a:ln>
          </p:spPr>
          <p:txBody>
            <a:bodyPr lIns="36576" tIns="36576" rIns="36576" bIns="36576"/>
            <a:lstStyle/>
            <a:p>
              <a:endParaRPr lang="is-IS"/>
            </a:p>
          </p:txBody>
        </p:sp>
        <p:pic>
          <p:nvPicPr>
            <p:cNvPr id="8" name="Picture 38" descr="metan_logi_300dpi"/>
            <p:cNvPicPr>
              <a:picLocks noChangeAspect="1" noChangeArrowheads="1"/>
            </p:cNvPicPr>
            <p:nvPr/>
          </p:nvPicPr>
          <p:blipFill>
            <a:blip r:embed="rId3" cstate="print"/>
            <a:srcRect/>
            <a:stretch>
              <a:fillRect/>
            </a:stretch>
          </p:blipFill>
          <p:spPr bwMode="auto">
            <a:xfrm>
              <a:off x="112680150" y="109787775"/>
              <a:ext cx="720000" cy="712660"/>
            </a:xfrm>
            <a:prstGeom prst="rect">
              <a:avLst/>
            </a:prstGeom>
            <a:noFill/>
            <a:ln w="9525" algn="in">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483768" y="0"/>
            <a:ext cx="6418262" cy="1143000"/>
          </a:xfrm>
        </p:spPr>
        <p:txBody>
          <a:bodyPr/>
          <a:lstStyle/>
          <a:p>
            <a:pPr eaLnBrk="1" hangingPunct="1">
              <a:defRPr/>
            </a:pPr>
            <a:r>
              <a:rPr lang="is-IS" dirty="0" smtClean="0"/>
              <a:t>Söfnun í Álfsnesi</a:t>
            </a:r>
          </a:p>
        </p:txBody>
      </p:sp>
      <p:sp>
        <p:nvSpPr>
          <p:cNvPr id="9218" name="Date Placeholder 3"/>
          <p:cNvSpPr>
            <a:spLocks noGrp="1"/>
          </p:cNvSpPr>
          <p:nvPr>
            <p:ph type="dt" sz="half" idx="10"/>
          </p:nvPr>
        </p:nvSpPr>
        <p:spPr>
          <a:noFill/>
        </p:spPr>
        <p:txBody>
          <a:bodyPr/>
          <a:lstStyle/>
          <a:p>
            <a:r>
              <a:rPr lang="is-IS"/>
              <a:t>	</a:t>
            </a:r>
          </a:p>
        </p:txBody>
      </p:sp>
      <p:pic>
        <p:nvPicPr>
          <p:cNvPr id="4" name="Picture 4" descr="105-0575_IMG_sh"/>
          <p:cNvPicPr>
            <a:picLocks noChangeAspect="1" noChangeArrowheads="1"/>
          </p:cNvPicPr>
          <p:nvPr/>
        </p:nvPicPr>
        <p:blipFill>
          <a:blip r:embed="rId2" cstate="print"/>
          <a:srcRect/>
          <a:stretch>
            <a:fillRect/>
          </a:stretch>
        </p:blipFill>
        <p:spPr bwMode="auto">
          <a:xfrm>
            <a:off x="41275" y="1822450"/>
            <a:ext cx="9067800" cy="513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339975" y="274638"/>
            <a:ext cx="6346825" cy="1143000"/>
          </a:xfrm>
        </p:spPr>
        <p:txBody>
          <a:bodyPr/>
          <a:lstStyle/>
          <a:p>
            <a:pPr eaLnBrk="1" hangingPunct="1">
              <a:defRPr/>
            </a:pPr>
            <a:r>
              <a:rPr lang="is-IS" smtClean="0"/>
              <a:t>Söfnun í Álfsnesi</a:t>
            </a:r>
            <a:endParaRPr lang="en-GB" smtClean="0"/>
          </a:p>
        </p:txBody>
      </p:sp>
      <p:sp>
        <p:nvSpPr>
          <p:cNvPr id="10244" name="Rectangle 3"/>
          <p:cNvSpPr>
            <a:spLocks noGrp="1" noChangeArrowheads="1"/>
          </p:cNvSpPr>
          <p:nvPr>
            <p:ph idx="1"/>
          </p:nvPr>
        </p:nvSpPr>
        <p:spPr>
          <a:xfrm>
            <a:off x="107950" y="1600200"/>
            <a:ext cx="8856663" cy="4525963"/>
          </a:xfrm>
        </p:spPr>
        <p:txBody>
          <a:bodyPr/>
          <a:lstStyle/>
          <a:p>
            <a:pPr eaLnBrk="1" hangingPunct="1"/>
            <a:r>
              <a:rPr lang="is-IS" dirty="0" smtClean="0"/>
              <a:t>Söfnun á hauggasi í Álfsnesi hófst árið 1996 þó það væri ekki tilskilið í lögum og reglum</a:t>
            </a:r>
          </a:p>
          <a:p>
            <a:pPr lvl="1" eaLnBrk="1" hangingPunct="1"/>
            <a:r>
              <a:rPr lang="is-IS" dirty="0" smtClean="0"/>
              <a:t>Vitað var að slíkar reglur yrðu settar</a:t>
            </a:r>
          </a:p>
          <a:p>
            <a:pPr eaLnBrk="1" hangingPunct="1"/>
            <a:r>
              <a:rPr lang="is-IS" dirty="0" smtClean="0"/>
              <a:t>Í fyrstu var hauggasinu safnað og því brennt, en fljótlega var hafist handa við að finna leiðir til að nýta þá orku sem í hauggasinu felst enda annað sóun á orku!</a:t>
            </a:r>
          </a:p>
        </p:txBody>
      </p:sp>
      <p:sp>
        <p:nvSpPr>
          <p:cNvPr id="10242" name="Date Placeholder 3"/>
          <p:cNvSpPr>
            <a:spLocks noGrp="1"/>
          </p:cNvSpPr>
          <p:nvPr>
            <p:ph type="dt" sz="half" idx="10"/>
          </p:nvPr>
        </p:nvSpPr>
        <p:spPr>
          <a:noFill/>
        </p:spPr>
        <p:txBody>
          <a:bodyPr/>
          <a:lstStyle/>
          <a:p>
            <a:r>
              <a:rPr lang="is-IS"/>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is-IS" sz="4000" dirty="0" smtClean="0"/>
              <a:t>Hví ökutækjaeldsneyti?</a:t>
            </a:r>
          </a:p>
        </p:txBody>
      </p:sp>
      <p:sp>
        <p:nvSpPr>
          <p:cNvPr id="13316" name="Rectangle 3"/>
          <p:cNvSpPr>
            <a:spLocks noGrp="1" noChangeArrowheads="1"/>
          </p:cNvSpPr>
          <p:nvPr>
            <p:ph idx="1"/>
          </p:nvPr>
        </p:nvSpPr>
        <p:spPr>
          <a:xfrm>
            <a:off x="0" y="1600200"/>
            <a:ext cx="9144000" cy="4781550"/>
          </a:xfrm>
        </p:spPr>
        <p:txBody>
          <a:bodyPr/>
          <a:lstStyle/>
          <a:p>
            <a:pPr eaLnBrk="1" hangingPunct="1">
              <a:lnSpc>
                <a:spcPct val="90000"/>
              </a:lnSpc>
            </a:pPr>
            <a:r>
              <a:rPr lang="is-IS" dirty="0" smtClean="0"/>
              <a:t>Notkunarmöguleikar</a:t>
            </a:r>
          </a:p>
          <a:p>
            <a:pPr lvl="1" eaLnBrk="1" hangingPunct="1">
              <a:lnSpc>
                <a:spcPct val="90000"/>
              </a:lnSpc>
            </a:pPr>
            <a:r>
              <a:rPr lang="is-IS" dirty="0" smtClean="0"/>
              <a:t>Ljóst að erfitt er að keppa við heitt vatn úr iðrum jarðar!</a:t>
            </a:r>
          </a:p>
          <a:p>
            <a:pPr lvl="1" eaLnBrk="1" hangingPunct="1">
              <a:lnSpc>
                <a:spcPct val="90000"/>
              </a:lnSpc>
            </a:pPr>
            <a:r>
              <a:rPr lang="is-IS" dirty="0" smtClean="0"/>
              <a:t>Sama á við um raforkuframleiðslu</a:t>
            </a:r>
          </a:p>
          <a:p>
            <a:pPr lvl="1" eaLnBrk="1" hangingPunct="1">
              <a:lnSpc>
                <a:spcPct val="90000"/>
              </a:lnSpc>
            </a:pPr>
            <a:r>
              <a:rPr lang="is-IS" dirty="0" smtClean="0"/>
              <a:t>Ýmsir kostir skoðaðir í sambandi við notkun í iðnaði</a:t>
            </a:r>
          </a:p>
          <a:p>
            <a:pPr eaLnBrk="1" hangingPunct="1">
              <a:lnSpc>
                <a:spcPct val="90000"/>
              </a:lnSpc>
            </a:pPr>
            <a:r>
              <a:rPr lang="is-IS" dirty="0" smtClean="0"/>
              <a:t>Mesti ávinningurinn, fjárhagslegur og einkum  umhverfislegur er notkun metans sem ökutækjaeldsneytis</a:t>
            </a:r>
          </a:p>
          <a:p>
            <a:pPr lvl="1" eaLnBrk="1" hangingPunct="1">
              <a:lnSpc>
                <a:spcPct val="90000"/>
              </a:lnSpc>
            </a:pPr>
            <a:r>
              <a:rPr lang="is-IS" dirty="0" smtClean="0"/>
              <a:t>Dregið úr áhrifum urðunarstaðarins, dregið úr útblæstir bifreiða, aukið orkuöryggi, sparar gjaldeyrir</a:t>
            </a:r>
          </a:p>
        </p:txBody>
      </p:sp>
      <p:sp>
        <p:nvSpPr>
          <p:cNvPr id="13314" name="Date Placeholder 3"/>
          <p:cNvSpPr>
            <a:spLocks noGrp="1"/>
          </p:cNvSpPr>
          <p:nvPr>
            <p:ph type="dt" sz="half" idx="10"/>
          </p:nvPr>
        </p:nvSpPr>
        <p:spPr>
          <a:noFill/>
        </p:spPr>
        <p:txBody>
          <a:bodyPr/>
          <a:lstStyle/>
          <a:p>
            <a:r>
              <a:rPr lang="is-IS"/>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tan_PowerPoint">
  <a:themeElements>
    <a:clrScheme name="METAN_jan200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ETAN_jan2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TAN_jan200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AN_jan200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AN_jan200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AN_jan200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AN_jan20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AN_jan20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AN_jan20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Metan_PowerPoint</Template>
  <TotalTime>2279</TotalTime>
  <Words>2110</Words>
  <Application>Microsoft Office PowerPoint</Application>
  <PresentationFormat>On-screen Show (4:3)</PresentationFormat>
  <Paragraphs>264</Paragraphs>
  <Slides>42</Slides>
  <Notes>3</Notes>
  <HiddenSlides>2</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42</vt:i4>
      </vt:variant>
    </vt:vector>
  </HeadingPairs>
  <TitlesOfParts>
    <vt:vector size="43" baseType="lpstr">
      <vt:lpstr>Metan_PowerPoint</vt:lpstr>
      <vt:lpstr>PowerPoint Presentation</vt:lpstr>
      <vt:lpstr>Efni fyrirlestrar</vt:lpstr>
      <vt:lpstr>Skilgreiningar</vt:lpstr>
      <vt:lpstr>Hvað er hauggas/metan?</vt:lpstr>
      <vt:lpstr>Eiginleikar metans</vt:lpstr>
      <vt:lpstr>Fyrirtækið Metan hf</vt:lpstr>
      <vt:lpstr>Söfnun í Álfsnesi</vt:lpstr>
      <vt:lpstr>Söfnun í Álfsnesi</vt:lpstr>
      <vt:lpstr>Hví ökutækjaeldsneyti?</vt:lpstr>
      <vt:lpstr>PowerPoint Presentation</vt:lpstr>
      <vt:lpstr>Álfsnes</vt:lpstr>
      <vt:lpstr>Kerfismynd</vt:lpstr>
      <vt:lpstr>Ný hreinsistöð</vt:lpstr>
      <vt:lpstr>Ný hreinsistöð</vt:lpstr>
      <vt:lpstr>Álfsnes – núverandi staða</vt:lpstr>
      <vt:lpstr>Lífræn endurvinnsla!</vt:lpstr>
      <vt:lpstr>Álfsnes - framtíðin</vt:lpstr>
      <vt:lpstr>Metanvinnsla í Álfsnesi</vt:lpstr>
      <vt:lpstr>Reynsla af notkun metans</vt:lpstr>
      <vt:lpstr>Reynsla af ökutækjum</vt:lpstr>
      <vt:lpstr>Reynsla / staða</vt:lpstr>
      <vt:lpstr>Reynsla / staða</vt:lpstr>
      <vt:lpstr>Reynsla / staða</vt:lpstr>
      <vt:lpstr>Metanvinnsla úr lífrænum úrgangi</vt:lpstr>
      <vt:lpstr>Vinnsla á metani</vt:lpstr>
      <vt:lpstr>PowerPoint Presentation</vt:lpstr>
      <vt:lpstr>Framleiðsla á hauggasi</vt:lpstr>
      <vt:lpstr>Metanframleiðsla í framtíðinni</vt:lpstr>
      <vt:lpstr>Framtíðarhugrenningar</vt:lpstr>
      <vt:lpstr>Orkuplöntur - dæmi</vt:lpstr>
      <vt:lpstr>Kostir metans sem unnið er úr orkuplöntum</vt:lpstr>
      <vt:lpstr>Well to Weel</vt:lpstr>
      <vt:lpstr>Framtíðar metanvinnsla - orkuplöntur</vt:lpstr>
      <vt:lpstr>Framtíðarvinnsla á metani</vt:lpstr>
      <vt:lpstr>Aðrir möguleikar</vt:lpstr>
      <vt:lpstr>PowerPoint Presentation</vt:lpstr>
      <vt:lpstr>PowerPoint Presentation</vt:lpstr>
      <vt:lpstr>Ýmis verkefni</vt:lpstr>
      <vt:lpstr>PowerPoint Presentation</vt:lpstr>
      <vt:lpstr>PowerPoint Presentation</vt:lpstr>
      <vt:lpstr>PowerPoint Presentation</vt:lpstr>
      <vt:lpstr>Hví ökutækjaeldsneyti?</vt:lpstr>
    </vt:vector>
  </TitlesOfParts>
  <Company>Sorpa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Gyda</dc:creator>
  <cp:lastModifiedBy>bjorn</cp:lastModifiedBy>
  <cp:revision>130</cp:revision>
  <dcterms:created xsi:type="dcterms:W3CDTF">2004-01-08T15:24:07Z</dcterms:created>
  <dcterms:modified xsi:type="dcterms:W3CDTF">2011-05-06T11:06:25Z</dcterms:modified>
</cp:coreProperties>
</file>