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8" r:id="rId6"/>
    <p:sldId id="267" r:id="rId7"/>
    <p:sldId id="261" r:id="rId8"/>
    <p:sldId id="262" r:id="rId9"/>
    <p:sldId id="257" r:id="rId10"/>
    <p:sldId id="265" r:id="rId11"/>
    <p:sldId id="263" r:id="rId12"/>
    <p:sldId id="266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-41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E2DA47-96FC-46E5-B0E7-34CC0EE949A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7887F2-0602-401E-985F-F0645B5B0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2DA47-96FC-46E5-B0E7-34CC0EE949A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887F2-0602-401E-985F-F0645B5B0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2DA47-96FC-46E5-B0E7-34CC0EE949A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887F2-0602-401E-985F-F0645B5B0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2DA47-96FC-46E5-B0E7-34CC0EE949A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887F2-0602-401E-985F-F0645B5B06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2DA47-96FC-46E5-B0E7-34CC0EE949A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887F2-0602-401E-985F-F0645B5B06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2DA47-96FC-46E5-B0E7-34CC0EE949A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887F2-0602-401E-985F-F0645B5B06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2DA47-96FC-46E5-B0E7-34CC0EE949A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887F2-0602-401E-985F-F0645B5B06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2DA47-96FC-46E5-B0E7-34CC0EE949A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887F2-0602-401E-985F-F0645B5B06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2DA47-96FC-46E5-B0E7-34CC0EE949A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887F2-0602-401E-985F-F0645B5B0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E2DA47-96FC-46E5-B0E7-34CC0EE949A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887F2-0602-401E-985F-F0645B5B06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E2DA47-96FC-46E5-B0E7-34CC0EE949A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7887F2-0602-401E-985F-F0645B5B06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E2DA47-96FC-46E5-B0E7-34CC0EE949A2}" type="datetimeFigureOut">
              <a:rPr lang="en-US" smtClean="0"/>
              <a:t>3/29/2012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7887F2-0602-401E-985F-F0645B5B06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Raf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rafeindatækjaúrgangur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Guðmundur G.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Þórarinsson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Formaður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stýrinefndar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476672"/>
            <a:ext cx="777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lang="en-US" dirty="0" err="1" smtClean="0">
                <a:latin typeface="Calibri" pitchFamily="34" charset="0"/>
                <a:cs typeface="Calibri" pitchFamily="34" charset="0"/>
              </a:rPr>
              <a:t>Aðalfundur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FENÚR 2012</a:t>
            </a:r>
          </a:p>
          <a:p>
            <a:pPr algn="l"/>
            <a:r>
              <a:rPr lang="en-US" dirty="0" smtClean="0">
                <a:latin typeface="Calibri" pitchFamily="34" charset="0"/>
                <a:cs typeface="Calibri" pitchFamily="34" charset="0"/>
              </a:rPr>
              <a:t>30. mars 2012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581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Hvernig skal sannreyna safnað magn sem gefa upp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Einingarverð sem gert er upp eftir við jöfnun milli skilakerfa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Fjöldi flokka við uppgjör jöfnunar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Krafa um að safnað sé á landinu öllu. Fyrirkomulag,  hvenær safnað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Fullnusta krafna vegna jöfnunar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Jöfnun - Samkeppniseftirlitið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sz="3600" dirty="0" smtClean="0">
                <a:latin typeface="Calibri" pitchFamily="34" charset="0"/>
                <a:cs typeface="Calibri" pitchFamily="34" charset="0"/>
              </a:rPr>
              <a:t>Vandamál sem upp hafa komið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8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Umhverfisráðuneytið boðar frumvarp um breytingar á núverandi fyrirkomulagi</a:t>
            </a:r>
            <a:r>
              <a:rPr lang="is-I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is-IS" sz="2400" dirty="0" smtClean="0">
                <a:latin typeface="Calibri" pitchFamily="34" charset="0"/>
                <a:cs typeface="Calibri" pitchFamily="34" charset="0"/>
              </a:rPr>
              <a:t>í haust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Hvaða leið verður farin liggur ekki fyrir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is-IS" sz="2000" dirty="0" smtClean="0">
                <a:latin typeface="Calibri" pitchFamily="34" charset="0"/>
                <a:cs typeface="Calibri" pitchFamily="34" charset="0"/>
              </a:rPr>
              <a:t>Úrvinnslusjóðsleið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is-IS" sz="2000" dirty="0" smtClean="0">
                <a:latin typeface="Calibri" pitchFamily="34" charset="0"/>
                <a:cs typeface="Calibri" pitchFamily="34" charset="0"/>
              </a:rPr>
              <a:t>Skýrari ákvæði um framleiðendaábyrgð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>
                <a:latin typeface="Calibri" pitchFamily="34" charset="0"/>
                <a:cs typeface="Calibri" pitchFamily="34" charset="0"/>
              </a:rPr>
              <a:t>Álitaefni eru uppi um hvaða breytingar þurfi að gera á lögum um Úrvinnslusjóð til að þau uppfylli skilyrði tilskipunarinnar og að sjóðurinn geti tekið yfir framleiðendaábyrgð á raftækjum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is-IS" sz="2000" dirty="0">
                <a:latin typeface="Calibri" pitchFamily="34" charset="0"/>
                <a:cs typeface="Calibri" pitchFamily="34" charset="0"/>
              </a:rPr>
              <a:t>Ákvæði um að Ríkissjóður gæti þess að sjóðurinn hafi nægilegt laust fé til að standa við skuldbindingar sínar, ríkisábyrgð ?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is-IS" sz="2000" dirty="0">
                <a:latin typeface="Calibri" pitchFamily="34" charset="0"/>
                <a:cs typeface="Calibri" pitchFamily="34" charset="0"/>
              </a:rPr>
              <a:t>Innheimta úrvinnslugjalds í tolli, þjónustugjald - skattur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is-IS" sz="2000" dirty="0">
                <a:latin typeface="Calibri" pitchFamily="34" charset="0"/>
                <a:cs typeface="Calibri" pitchFamily="34" charset="0"/>
              </a:rPr>
              <a:t>Réttur framleiðenda og innflytjenda til að stofna skilakerfi sem yfirtekur framleiðendaábyrgð þeirra á raftækjum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>
                <a:latin typeface="Calibri" pitchFamily="34" charset="0"/>
                <a:cs typeface="Calibri" pitchFamily="34" charset="0"/>
              </a:rPr>
              <a:t>Erfiðleikar við útfærslu á skýrari framleiðendaábyrgð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endParaRPr lang="is-I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sz="3600" dirty="0" smtClean="0">
                <a:latin typeface="Calibri" pitchFamily="34" charset="0"/>
                <a:cs typeface="Calibri" pitchFamily="34" charset="0"/>
              </a:rPr>
              <a:t>Frumvarp um breytt fyrirkomulag í haust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Sundurlaus framkvæmd í mörgum áttum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is-IS" sz="2000" dirty="0" smtClean="0">
                <a:latin typeface="Calibri" pitchFamily="34" charset="0"/>
                <a:cs typeface="Calibri" pitchFamily="34" charset="0"/>
              </a:rPr>
              <a:t>Úrvinnslusjóður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is-IS" sz="2000" dirty="0" smtClean="0">
                <a:latin typeface="Calibri" pitchFamily="34" charset="0"/>
                <a:cs typeface="Calibri" pitchFamily="34" charset="0"/>
              </a:rPr>
              <a:t>Veiðarfæri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is-IS" sz="2000" dirty="0" smtClean="0">
                <a:latin typeface="Calibri" pitchFamily="34" charset="0"/>
                <a:cs typeface="Calibri" pitchFamily="34" charset="0"/>
              </a:rPr>
              <a:t>Svartolía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is-IS" sz="2000" dirty="0" smtClean="0">
                <a:latin typeface="Calibri" pitchFamily="34" charset="0"/>
                <a:cs typeface="Calibri" pitchFamily="34" charset="0"/>
              </a:rPr>
              <a:t>Skilagjaldsumbúðir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is-IS" sz="2000" dirty="0" smtClean="0">
                <a:latin typeface="Calibri" pitchFamily="34" charset="0"/>
                <a:cs typeface="Calibri" pitchFamily="34" charset="0"/>
              </a:rPr>
              <a:t>Raftæki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is-IS" sz="2000" dirty="0" smtClean="0">
                <a:latin typeface="Calibri" pitchFamily="34" charset="0"/>
                <a:cs typeface="Calibri" pitchFamily="34" charset="0"/>
              </a:rPr>
              <a:t>Aðrir vöruflokkar, sláturúrgangur, dagblöð, gler, textíl . . . . 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is-IS" sz="2000" dirty="0" smtClean="0">
                <a:latin typeface="Calibri" pitchFamily="34" charset="0"/>
                <a:cs typeface="Calibri" pitchFamily="34" charset="0"/>
              </a:rPr>
              <a:t>Víðtæk framleiðendaábyrgð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is-IS" sz="2000" dirty="0" smtClean="0">
                <a:latin typeface="Calibri" pitchFamily="34" charset="0"/>
                <a:cs typeface="Calibri" pitchFamily="34" charset="0"/>
              </a:rPr>
              <a:t>Ábyrgð, sveitarfélög, framleiðendur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is-IS" sz="2000" dirty="0" smtClean="0">
                <a:latin typeface="Calibri" pitchFamily="34" charset="0"/>
                <a:cs typeface="Calibri" pitchFamily="34" charset="0"/>
              </a:rPr>
              <a:t>Framtíð brennslanna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Sterkur vinnuhópur með heildaryfirsýn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endParaRPr lang="is-I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sz="3200" dirty="0" smtClean="0">
                <a:latin typeface="Calibri" pitchFamily="34" charset="0"/>
                <a:cs typeface="Calibri" pitchFamily="34" charset="0"/>
              </a:rPr>
              <a:t>Vangaveltur varðandi heildarskipulag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40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Að mörgu leiti frábrugðin öðrum tilskipunum á sama sviði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Ábyrgð á fjármögnun og skipulagningu endurvinnslukerfis lögð á framleiðendur en ekki aðildarríkin sjálf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Margir jafnvel komist að þeirri niðurstöðu að hún skerði samkeppni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Tilskipunin var innleidd með lögum 55/2003 um meðhöndlun úrgangs, með síðari breytingum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sz="3600" dirty="0" smtClean="0">
                <a:latin typeface="Calibri" pitchFamily="34" charset="0"/>
                <a:cs typeface="Calibri" pitchFamily="34" charset="0"/>
              </a:rPr>
              <a:t>Tilskipun um rafeindatækjaúrgang 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63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800" dirty="0" smtClean="0">
                <a:latin typeface="Calibri" pitchFamily="34" charset="0"/>
                <a:cs typeface="Calibri" pitchFamily="34" charset="0"/>
              </a:rPr>
              <a:t>Framleiðandi og innflytjandi bera ábyrgð á úrgangi vegna raf- og rafeindatækja sem framleidd eru hér á landi eða flutt inn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800" dirty="0" smtClean="0">
                <a:latin typeface="Calibri" pitchFamily="34" charset="0"/>
                <a:cs typeface="Calibri" pitchFamily="34" charset="0"/>
              </a:rPr>
              <a:t>Óheimilt er að setja á markað, selja hér á landi eða taka til eigin nota í atvinnuskyni raf- og rafeindatæki nema framleiðandi eða innflytjandi sé aðili að skilakerfi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sz="3600" dirty="0" smtClean="0">
                <a:latin typeface="Calibri" pitchFamily="34" charset="0"/>
                <a:cs typeface="Calibri" pitchFamily="34" charset="0"/>
              </a:rPr>
              <a:t>Ábyrgð framleiðanda og innflytjanda</a:t>
            </a:r>
            <a:r>
              <a:rPr lang="is-IS" sz="3200" dirty="0" smtClean="0">
                <a:latin typeface="Calibri" pitchFamily="34" charset="0"/>
                <a:cs typeface="Calibri" pitchFamily="34" charset="0"/>
              </a:rPr>
              <a:t>, 31.gr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92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Tryggja söfnun  í samráði við sveitarfélög og kosta geymslu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Tryggja að fyrirtæki sem meðhöndla hafi starfsleyfi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Tryggja nægt fjármagn frá framleiðendum og innflytjendum til að standa við skuldbindingar vegna laganna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Safna og meðhöndla magni sem jafngildir heildarmagni miðað við markaðshlutdeild aðila skilakerfa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Safni skilakerfi umfram hlutdeild sína í heildarmagni stofnast krafa á hendur skilakerfum sem hafa safnað undir hlutdeild sinni í heildarmagni. Síðast miðað við þrjá flokka: skjáir, kælitæki og önnur tæki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Tryggja að söfnun og móttaka fari fram að lágmarki í hverju sveitarfélagi og í hverjum byggðarkjarna þar sem strafræktar eru söfnunarstöðvar fyrir sambærilegan úrgang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sz="3600" dirty="0" smtClean="0">
                <a:latin typeface="Calibri" pitchFamily="34" charset="0"/>
                <a:cs typeface="Calibri" pitchFamily="34" charset="0"/>
              </a:rPr>
              <a:t>Hlutverk skilakerfis, </a:t>
            </a:r>
            <a:r>
              <a:rPr lang="is-IS" sz="3200" dirty="0" smtClean="0">
                <a:latin typeface="Calibri" pitchFamily="34" charset="0"/>
                <a:cs typeface="Calibri" pitchFamily="34" charset="0"/>
              </a:rPr>
              <a:t>34. gr.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91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sz="3600" dirty="0" smtClean="0">
                <a:latin typeface="Calibri" pitchFamily="34" charset="0"/>
                <a:cs typeface="Calibri" pitchFamily="34" charset="0"/>
              </a:rPr>
              <a:t>Markaðshlutdeild og heildarsöfnun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862913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552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sz="3600" dirty="0" smtClean="0">
                <a:latin typeface="Calibri" pitchFamily="34" charset="0"/>
                <a:cs typeface="Calibri" pitchFamily="34" charset="0"/>
              </a:rPr>
              <a:t>Söfnun raftækjaúrgangs á íbúa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05050"/>
            <a:ext cx="7452188" cy="2348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091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Sérstök stýrinefnd skal hafa umsjón með starfsemi skilakerfa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Stjórn Úrvinnslusjóðs gegnir jafnframt hlutverki stýrinefndar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Stýrinefnd starfar sjálfstætt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Ef skilakerfi ná ekki samkomulagi um landfræðilega skiptingu söfnunarsvæða skal stýrinefnd leita hagkvæmra leiða til að söfnun fari fram með skynsamlegum hætti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Stýrinefnd skal hafa að leiðarljósi að söfnun fari fram að lágmarki í hverju sveitarfélagi og hverjum byggðarkjarna þar sem söfnun á t.d. spilliefnum fer fram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Stýrinefnd ber að leita eftir áliti Samkeppniseftirlits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sz="3200" dirty="0" smtClean="0">
                <a:latin typeface="Calibri" pitchFamily="34" charset="0"/>
                <a:cs typeface="Calibri" pitchFamily="34" charset="0"/>
              </a:rPr>
              <a:t>Stýrinefnd raf- og rafeindatækjaúrgangs</a:t>
            </a:r>
            <a:r>
              <a:rPr lang="is-IS" sz="2000" dirty="0" smtClean="0">
                <a:latin typeface="Calibri" pitchFamily="34" charset="0"/>
                <a:cs typeface="Calibri" pitchFamily="34" charset="0"/>
              </a:rPr>
              <a:t>, 35. gr.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62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Hafa eftirlit með að framleiðendur og innflytjendur séu aðilar að skilakerfi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Safna og vinna úr upplýsingum frá skilakerfum um söfnun og ráðstöfun og skila til Umhverfisstofnunar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Reikna hlutfall sem einstökum skilakerfum ber að safna eftir flokkum í samræmi við markaðshlutdeild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Meta hvort skilakerfi uppfylli skyldur sínar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Meta hvort skilakerfi geti staðið undir fjárhagslegum skuldbindingum sínum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is-IS" sz="2400" dirty="0" smtClean="0">
                <a:latin typeface="Calibri" pitchFamily="34" charset="0"/>
                <a:cs typeface="Calibri" pitchFamily="34" charset="0"/>
              </a:rPr>
              <a:t>Innheimta gjald af skilakerfum til að standa undir kostnaði við uppbyggingu og rekstur stýrinefndar, svo sem stofnkostnaði og kostnaði við störf stýrinefndar. Gjaldið skiptist milli skilakerfa í takt við markaðshlutdeild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sz="3600" dirty="0" smtClean="0">
                <a:latin typeface="Calibri" pitchFamily="34" charset="0"/>
                <a:cs typeface="Calibri" pitchFamily="34" charset="0"/>
              </a:rPr>
              <a:t>Hlutverk stýrinefndar, 35. gr.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latin typeface="Calibri" pitchFamily="34" charset="0"/>
                <a:cs typeface="Calibri" pitchFamily="34" charset="0"/>
              </a:rPr>
              <a:t>Núverandi fyrirkomulag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93" y="1213435"/>
            <a:ext cx="7352307" cy="5527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40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369</TotalTime>
  <Words>602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Raf- og rafeindatækjaúrgangur</vt:lpstr>
      <vt:lpstr>Tilskipun um rafeindatækjaúrgang </vt:lpstr>
      <vt:lpstr>Ábyrgð framleiðanda og innflytjanda, 31.gr</vt:lpstr>
      <vt:lpstr>Hlutverk skilakerfis, 34. gr.</vt:lpstr>
      <vt:lpstr>Markaðshlutdeild og heildarsöfnun</vt:lpstr>
      <vt:lpstr>Söfnun raftækjaúrgangs á íbúa</vt:lpstr>
      <vt:lpstr>Stýrinefnd raf- og rafeindatækjaúrgangs, 35. gr.</vt:lpstr>
      <vt:lpstr>Hlutverk stýrinefndar, 35. gr.</vt:lpstr>
      <vt:lpstr>Núverandi fyrirkomulag</vt:lpstr>
      <vt:lpstr>Vandamál sem upp hafa komið</vt:lpstr>
      <vt:lpstr>Frumvarp um breytt fyrirkomulag í haust</vt:lpstr>
      <vt:lpstr>Vangaveltur varðandi heildarskipulag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Raf- og rafeindatækjaúrgangur</dc:title>
  <dc:creator>Ólafur Kjartansson</dc:creator>
  <cp:lastModifiedBy>Ólafur Kjartansson</cp:lastModifiedBy>
  <cp:revision>20</cp:revision>
  <cp:lastPrinted>2012-03-27T13:57:00Z</cp:lastPrinted>
  <dcterms:created xsi:type="dcterms:W3CDTF">2012-03-27T09:03:23Z</dcterms:created>
  <dcterms:modified xsi:type="dcterms:W3CDTF">2012-03-29T16:17:23Z</dcterms:modified>
</cp:coreProperties>
</file>