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4" r:id="rId4"/>
    <p:sldId id="278" r:id="rId5"/>
    <p:sldId id="258" r:id="rId6"/>
    <p:sldId id="259" r:id="rId7"/>
    <p:sldId id="270" r:id="rId8"/>
    <p:sldId id="273" r:id="rId9"/>
    <p:sldId id="271" r:id="rId10"/>
    <p:sldId id="277" r:id="rId11"/>
    <p:sldId id="276" r:id="rId12"/>
    <p:sldId id="266" r:id="rId13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7" autoAdjust="0"/>
    <p:restoredTop sz="94660"/>
  </p:normalViewPr>
  <p:slideViewPr>
    <p:cSldViewPr showGuides="1">
      <p:cViewPr>
        <p:scale>
          <a:sx n="70" d="100"/>
          <a:sy n="70" d="100"/>
        </p:scale>
        <p:origin x="-696" y="-342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E7854-D4E2-4746-9221-D3932CFA207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C129-6B66-4CE9-82BA-0B6EA2F66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6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2155831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Heiti</a:t>
            </a:r>
            <a:r>
              <a:rPr lang="en-US" dirty="0" smtClean="0"/>
              <a:t> </a:t>
            </a:r>
            <a:r>
              <a:rPr lang="en-US" dirty="0" err="1" smtClean="0"/>
              <a:t>fyrirlesturs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57760"/>
            <a:ext cx="6400800" cy="12144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Fyrirlesari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34EB-CA2C-4706-86EE-39C609608001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ound Same Side Corner Rectangle 6"/>
          <p:cNvSpPr/>
          <p:nvPr userDrawn="1"/>
        </p:nvSpPr>
        <p:spPr>
          <a:xfrm>
            <a:off x="0" y="0"/>
            <a:ext cx="9144000" cy="1981200"/>
          </a:xfrm>
          <a:prstGeom prst="round2SameRect">
            <a:avLst>
              <a:gd name="adj1" fmla="val 0"/>
              <a:gd name="adj2" fmla="val 43281"/>
            </a:avLst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76166" y="332853"/>
            <a:ext cx="1224000" cy="1229967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1724291" y="409828"/>
            <a:ext cx="5678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Samband íslenskra sveitarfélaga</a:t>
            </a:r>
            <a:endParaRPr lang="is-I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 Frame 6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6375" y="274638"/>
            <a:ext cx="7381905" cy="1143000"/>
          </a:xfrm>
          <a:prstGeom prst="rect">
            <a:avLst/>
          </a:prstGeom>
        </p:spPr>
        <p:txBody>
          <a:bodyPr/>
          <a:lstStyle>
            <a:lvl1pPr>
              <a:defRPr spc="30" baseline="0"/>
            </a:lvl1pPr>
          </a:lstStyle>
          <a:p>
            <a:r>
              <a:rPr lang="is-IS" noProof="0" smtClean="0"/>
              <a:t>Titill</a:t>
            </a:r>
            <a:endParaRPr lang="is-I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331" y="1609165"/>
            <a:ext cx="8088433" cy="475775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s-IS" noProof="0" dirty="0" smtClean="0"/>
              <a:t>Vélrita texta</a:t>
            </a:r>
          </a:p>
          <a:p>
            <a:pPr lvl="1"/>
            <a:r>
              <a:rPr lang="is-IS" noProof="0" dirty="0" smtClean="0"/>
              <a:t>Annað þrep</a:t>
            </a:r>
          </a:p>
          <a:p>
            <a:pPr lvl="2"/>
            <a:r>
              <a:rPr lang="is-IS" noProof="0" dirty="0" smtClean="0"/>
              <a:t>Þriðja þrep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8" name="Picture 7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is-IS" noProof="0" dirty="0" smtClean="0"/>
              <a:t>milliglæra</a:t>
            </a:r>
            <a:endParaRPr lang="is-I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noProof="0" dirty="0" smtClean="0"/>
              <a:t>Fyrirsögn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Half Frame 6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6374" y="274638"/>
            <a:ext cx="738190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s-IS" noProof="0" dirty="0" smtClean="0"/>
              <a:t>Titill</a:t>
            </a:r>
            <a:endParaRPr lang="is-I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4809" y="1600200"/>
            <a:ext cx="3995766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noProof="0" dirty="0" smtClean="0"/>
              <a:t>Vélrita texta</a:t>
            </a:r>
          </a:p>
          <a:p>
            <a:pPr lvl="1"/>
            <a:r>
              <a:rPr lang="is-IS" noProof="0" dirty="0" smtClean="0"/>
              <a:t>Annað þrep</a:t>
            </a:r>
          </a:p>
          <a:p>
            <a:pPr lvl="2"/>
            <a:r>
              <a:rPr lang="is-IS" noProof="0" dirty="0" smtClean="0"/>
              <a:t>Þriðja þrep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19651" y="1600200"/>
            <a:ext cx="397192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 baseline="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noProof="0" dirty="0" smtClean="0"/>
              <a:t>Vélrita texta</a:t>
            </a:r>
          </a:p>
          <a:p>
            <a:pPr lvl="1"/>
            <a:r>
              <a:rPr lang="is-IS" noProof="0" dirty="0" smtClean="0"/>
              <a:t>Annað þrep</a:t>
            </a:r>
          </a:p>
          <a:p>
            <a:pPr lvl="2"/>
            <a:r>
              <a:rPr lang="is-IS" noProof="0" dirty="0" smtClean="0"/>
              <a:t>Þriðja þrep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Half Frame 7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6374" y="274638"/>
            <a:ext cx="74533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s-IS" noProof="0" smtClean="0"/>
              <a:t>Titill</a:t>
            </a:r>
            <a:endParaRPr lang="is-I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4809" y="1535113"/>
            <a:ext cx="39973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noProof="0" smtClean="0"/>
              <a:t>Fyrirsögn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4809" y="2174875"/>
            <a:ext cx="3997354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 baseline="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noProof="0" smtClean="0"/>
              <a:t>Vélrita texta</a:t>
            </a:r>
          </a:p>
          <a:p>
            <a:pPr lvl="1"/>
            <a:r>
              <a:rPr lang="is-IS" noProof="0" smtClean="0"/>
              <a:t>Annað þrep</a:t>
            </a:r>
          </a:p>
          <a:p>
            <a:pPr lvl="2"/>
            <a:r>
              <a:rPr lang="is-IS" noProof="0" smtClean="0"/>
              <a:t>Þriðja þrep</a:t>
            </a:r>
          </a:p>
          <a:p>
            <a:pPr lvl="3"/>
            <a:r>
              <a:rPr lang="is-IS" noProof="0" smtClean="0"/>
              <a:t>Fjórða þrep</a:t>
            </a:r>
          </a:p>
          <a:p>
            <a:pPr lvl="4"/>
            <a:r>
              <a:rPr lang="is-IS" noProof="0" smtClean="0"/>
              <a:t>Fimmta þrep</a:t>
            </a:r>
            <a:endParaRPr lang="is-I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19651" y="1535113"/>
            <a:ext cx="39719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noProof="0" smtClean="0"/>
              <a:t>Fyrirsögn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19651" y="2174875"/>
            <a:ext cx="3971924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 baseline="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noProof="0" smtClean="0"/>
              <a:t>Vélrita texta</a:t>
            </a:r>
          </a:p>
          <a:p>
            <a:pPr lvl="1"/>
            <a:r>
              <a:rPr lang="is-IS" noProof="0" smtClean="0"/>
              <a:t>Annað þrep</a:t>
            </a:r>
          </a:p>
          <a:p>
            <a:pPr lvl="2"/>
            <a:r>
              <a:rPr lang="is-IS" noProof="0" smtClean="0"/>
              <a:t>Þriðja þrep</a:t>
            </a:r>
          </a:p>
          <a:p>
            <a:pPr lvl="3"/>
            <a:r>
              <a:rPr lang="is-IS" noProof="0" smtClean="0"/>
              <a:t>Fjórða þrep</a:t>
            </a:r>
          </a:p>
          <a:p>
            <a:pPr lvl="4"/>
            <a:r>
              <a:rPr lang="is-IS" noProof="0" smtClean="0"/>
              <a:t>Fimmta þrep</a:t>
            </a:r>
            <a:endParaRPr lang="is-I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Half Frame 9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6374" y="274638"/>
            <a:ext cx="74533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s-IS" noProof="0" smtClean="0"/>
              <a:t>titill</a:t>
            </a:r>
            <a:endParaRPr lang="is-I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6" name="Half Frame 5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5" name="Half Frame 4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72" y="1571612"/>
            <a:ext cx="2936875" cy="9286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noProof="0" smtClean="0"/>
              <a:t>Fyrirsögn</a:t>
            </a:r>
            <a:endParaRPr lang="is-I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13150" y="1571612"/>
            <a:ext cx="5111750" cy="45545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 baseline="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noProof="0" dirty="0" smtClean="0"/>
              <a:t>Vélrita texta</a:t>
            </a:r>
          </a:p>
          <a:p>
            <a:pPr lvl="1"/>
            <a:r>
              <a:rPr lang="is-IS" noProof="0" dirty="0" smtClean="0"/>
              <a:t>Annað þrep</a:t>
            </a:r>
          </a:p>
          <a:p>
            <a:pPr lvl="2"/>
            <a:r>
              <a:rPr lang="is-IS" noProof="0" dirty="0" smtClean="0"/>
              <a:t>Þriðja þrep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572" y="2500306"/>
            <a:ext cx="2936875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noProof="0" smtClean="0"/>
              <a:t>Útdráttur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Half Frame 7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Heiti</a:t>
            </a:r>
            <a:r>
              <a:rPr lang="en-US" dirty="0" smtClean="0"/>
              <a:t> </a:t>
            </a:r>
            <a:r>
              <a:rPr lang="en-US" dirty="0" err="1" smtClean="0"/>
              <a:t>myndar</a:t>
            </a:r>
            <a:endParaRPr lang="is-I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dirty="0" smtClean="0"/>
              <a:t>Mynd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Nánar</a:t>
            </a:r>
            <a:r>
              <a:rPr lang="en-US" dirty="0" smtClean="0"/>
              <a:t> um </a:t>
            </a:r>
            <a:r>
              <a:rPr lang="en-US" dirty="0" err="1" smtClean="0"/>
              <a:t>mynd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Half Frame 7"/>
          <p:cNvSpPr/>
          <p:nvPr userDrawn="1"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Rett_Blatt_Stort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2376" y="279064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906" y="1608992"/>
            <a:ext cx="8088433" cy="475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Vélrita</a:t>
            </a:r>
            <a:r>
              <a:rPr lang="en-US" dirty="0" smtClean="0"/>
              <a:t> </a:t>
            </a:r>
            <a:r>
              <a:rPr lang="en-US" dirty="0" err="1" smtClean="0"/>
              <a:t>texta</a:t>
            </a:r>
            <a:endParaRPr lang="en-US" dirty="0" smtClean="0"/>
          </a:p>
          <a:p>
            <a:pPr lvl="1"/>
            <a:r>
              <a:rPr lang="en-US" dirty="0" err="1" smtClean="0"/>
              <a:t>Annað</a:t>
            </a:r>
            <a:r>
              <a:rPr lang="en-US" dirty="0" smtClean="0"/>
              <a:t> </a:t>
            </a:r>
            <a:r>
              <a:rPr lang="en-US" dirty="0" err="1" smtClean="0"/>
              <a:t>þrep</a:t>
            </a:r>
            <a:endParaRPr lang="en-US" dirty="0" smtClean="0"/>
          </a:p>
          <a:p>
            <a:pPr lvl="2"/>
            <a:r>
              <a:rPr lang="en-US" dirty="0" err="1" smtClean="0"/>
              <a:t>Þriðja</a:t>
            </a:r>
            <a:r>
              <a:rPr lang="en-US" dirty="0" smtClean="0"/>
              <a:t> </a:t>
            </a:r>
            <a:r>
              <a:rPr lang="en-US" dirty="0" err="1" smtClean="0"/>
              <a:t>þrep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6525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65256"/>
            <a:ext cx="2895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525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6051-49B8-4752-B43F-4F49D6677B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476374" y="274638"/>
            <a:ext cx="74533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Titill</a:t>
            </a:r>
            <a:endParaRPr lang="is-I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30" baseline="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2130425"/>
            <a:ext cx="7000924" cy="2155831"/>
          </a:xfrm>
        </p:spPr>
        <p:txBody>
          <a:bodyPr>
            <a:normAutofit/>
          </a:bodyPr>
          <a:lstStyle/>
          <a:p>
            <a:r>
              <a:rPr lang="is-IS" sz="4000" dirty="0" smtClean="0"/>
              <a:t>Hauggas á urðunarstöðum</a:t>
            </a:r>
            <a:endParaRPr lang="is-IS" sz="4000" dirty="0">
              <a:latin typeface="Optim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>
                <a:latin typeface="Optima" pitchFamily="2" charset="0"/>
              </a:rPr>
              <a:t>Lúðvík E. Gústafsson, verkefnisstjóri</a:t>
            </a:r>
            <a:endParaRPr lang="is-IS" dirty="0">
              <a:latin typeface="Optima" pitchFamily="2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0" y="0"/>
            <a:ext cx="9144000" cy="1981200"/>
          </a:xfrm>
          <a:prstGeom prst="round2SameRect">
            <a:avLst>
              <a:gd name="adj1" fmla="val 0"/>
              <a:gd name="adj2" fmla="val 43281"/>
            </a:avLst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4" descr="Rett_Blatt_Stort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76166" y="332853"/>
            <a:ext cx="1224000" cy="1229967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85880" y="628903"/>
            <a:ext cx="703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3600" spc="3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Samband íslenskra sveitarfélaga</a:t>
            </a:r>
            <a:endParaRPr lang="is-IS" sz="3600" spc="3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786050" y="6465256"/>
            <a:ext cx="3429024" cy="292079"/>
          </a:xfrm>
        </p:spPr>
        <p:txBody>
          <a:bodyPr/>
          <a:lstStyle/>
          <a:p>
            <a:r>
              <a:rPr lang="nn-NO" smtClean="0"/>
              <a:t>Aðalfundur FENÚR 2012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/>
              <a:t>hver er staðan í dag?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s-IS" dirty="0" smtClean="0"/>
              <a:t>Sorpurðun Vesturlands sem rekur urðunarstaðinn </a:t>
            </a:r>
            <a:r>
              <a:rPr lang="is-IS" b="1" dirty="0" smtClean="0">
                <a:solidFill>
                  <a:srgbClr val="0070C0"/>
                </a:solidFill>
              </a:rPr>
              <a:t>Fíflholt</a:t>
            </a:r>
            <a:r>
              <a:rPr lang="is-IS" dirty="0" smtClean="0"/>
              <a:t> hefur sótt um umhugsunartíma til að skoða bestu leið til að eyða metan (hauggassöfnun vs. oxun metans). Er í raun beiðni um undanþágu frá hauggassöfnunarkröfu. Beðið er svara frá umhverfisráðherra.</a:t>
            </a:r>
          </a:p>
          <a:p>
            <a:pPr marL="0" indent="0">
              <a:buNone/>
            </a:pPr>
            <a:r>
              <a:rPr lang="is-IS" dirty="0" smtClean="0"/>
              <a:t>Rekstraraðilar urðunarstaða (sveitarfélög) á </a:t>
            </a:r>
            <a:r>
              <a:rPr lang="is-IS" b="1" dirty="0" smtClean="0">
                <a:solidFill>
                  <a:srgbClr val="0070C0"/>
                </a:solidFill>
              </a:rPr>
              <a:t>Húnaþingi Vestra</a:t>
            </a:r>
            <a:r>
              <a:rPr lang="is-IS" dirty="0" smtClean="0"/>
              <a:t>, </a:t>
            </a:r>
            <a:r>
              <a:rPr lang="is-IS" b="1" dirty="0" smtClean="0">
                <a:solidFill>
                  <a:srgbClr val="0070C0"/>
                </a:solidFill>
              </a:rPr>
              <a:t>Vopnafirð</a:t>
            </a:r>
            <a:r>
              <a:rPr lang="is-IS" dirty="0" smtClean="0"/>
              <a:t>i, </a:t>
            </a:r>
            <a:r>
              <a:rPr lang="is-IS" b="1" dirty="0" smtClean="0">
                <a:solidFill>
                  <a:srgbClr val="0070C0"/>
                </a:solidFill>
              </a:rPr>
              <a:t>Fjarðabyggð</a:t>
            </a:r>
            <a:r>
              <a:rPr lang="is-IS" dirty="0" smtClean="0"/>
              <a:t> og </a:t>
            </a:r>
            <a:r>
              <a:rPr lang="is-IS" b="1" dirty="0" smtClean="0">
                <a:solidFill>
                  <a:srgbClr val="0070C0"/>
                </a:solidFill>
              </a:rPr>
              <a:t>Hornafirði</a:t>
            </a:r>
            <a:r>
              <a:rPr lang="is-IS" dirty="0" smtClean="0"/>
              <a:t> hafa sótt um undanþágu frá kröfu um hauggassöfnun.</a:t>
            </a:r>
            <a:r>
              <a:rPr lang="is-IS" dirty="0"/>
              <a:t> Beðið er svara frá umhverfisráðherra</a:t>
            </a:r>
            <a:r>
              <a:rPr lang="is-IS" dirty="0" smtClean="0"/>
              <a:t>.</a:t>
            </a:r>
          </a:p>
          <a:p>
            <a:pPr marL="0" indent="0">
              <a:buNone/>
            </a:pPr>
            <a:r>
              <a:rPr lang="is-IS" dirty="0" smtClean="0"/>
              <a:t>Urðun er hætt á </a:t>
            </a:r>
            <a:r>
              <a:rPr lang="is-IS" b="1" dirty="0" smtClean="0">
                <a:solidFill>
                  <a:srgbClr val="0070C0"/>
                </a:solidFill>
              </a:rPr>
              <a:t>Blönduósi</a:t>
            </a:r>
            <a:r>
              <a:rPr lang="is-IS" b="1" dirty="0" smtClean="0"/>
              <a:t> </a:t>
            </a:r>
            <a:r>
              <a:rPr lang="is-IS" dirty="0" smtClean="0"/>
              <a:t>og á </a:t>
            </a:r>
            <a:r>
              <a:rPr lang="is-IS" b="1" dirty="0" smtClean="0">
                <a:solidFill>
                  <a:srgbClr val="0070C0"/>
                </a:solidFill>
              </a:rPr>
              <a:t>Skagaströnd</a:t>
            </a:r>
            <a:r>
              <a:rPr lang="is-IS" dirty="0" smtClean="0"/>
              <a:t>. Verið er að vinna að lausn mála í </a:t>
            </a:r>
            <a:r>
              <a:rPr lang="is-IS" b="1" dirty="0" smtClean="0">
                <a:solidFill>
                  <a:srgbClr val="0070C0"/>
                </a:solidFill>
              </a:rPr>
              <a:t>Skagafirði</a:t>
            </a:r>
            <a:r>
              <a:rPr lang="is-IS" dirty="0" smtClean="0"/>
              <a:t>.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126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/>
              <a:t>hvað er framundan?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s-IS" dirty="0" smtClean="0"/>
              <a:t>Svar umhverfisráðherra við undanþágubeiðni um hauggassöfnun. Leiðbeiningar stjórnvalda. </a:t>
            </a:r>
          </a:p>
          <a:p>
            <a:pPr marL="0" indent="0">
              <a:buNone/>
            </a:pPr>
            <a:r>
              <a:rPr lang="is-IS" dirty="0" smtClean="0"/>
              <a:t>TAIEX study visit 17. til 20. apríl nk.: </a:t>
            </a:r>
          </a:p>
          <a:p>
            <a:pPr marL="1181100" indent="-457200">
              <a:buFont typeface="Wingdings" pitchFamily="2" charset="2"/>
              <a:buChar char="Ø"/>
            </a:pPr>
            <a:r>
              <a:rPr lang="is-IS" dirty="0" smtClean="0"/>
              <a:t>fjórum aðilum frá Íslandi gefst tækifæri til að skoða metanoxunartilraunir á nokkrum útvöldum urðunarstöðum í Hollandi, Þýskalandi og Danmörku</a:t>
            </a:r>
          </a:p>
          <a:p>
            <a:pPr marL="0" indent="0">
              <a:buNone/>
            </a:pPr>
            <a:r>
              <a:rPr lang="is-IS" dirty="0" smtClean="0"/>
              <a:t>Nemendaverkefni (MSc í umhverfisverkfræði við HÍ) eru í undirbúningi: að rannsaka á oxun metans á urðunarstöðum og gera tilraunir með mismunandi þekjuefni til að eyða metani við þær veðurfarslegur aðstæður sem ríkja á Íslandi.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447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81905" cy="1143000"/>
          </a:xfrm>
        </p:spPr>
        <p:txBody>
          <a:bodyPr>
            <a:normAutofit/>
          </a:bodyPr>
          <a:lstStyle/>
          <a:p>
            <a:pPr algn="ctr"/>
            <a:r>
              <a:rPr lang="is-IS" sz="1600" dirty="0" smtClean="0">
                <a:latin typeface="Optima" pitchFamily="2" charset="0"/>
              </a:rPr>
              <a:t>Úrgangsmeðhöndlun í fallegri umgjörð</a:t>
            </a:r>
            <a:endParaRPr lang="is-IS" sz="1600" dirty="0">
              <a:latin typeface="Optima" pitchFamily="2" charset="0"/>
            </a:endParaRPr>
          </a:p>
        </p:txBody>
      </p:sp>
      <p:pic>
        <p:nvPicPr>
          <p:cNvPr id="9" name="Content Placeholder 8" descr="Spittelau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5285" y="1609725"/>
            <a:ext cx="3853768" cy="47577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/>
          </a:bodyPr>
          <a:lstStyle/>
          <a:p>
            <a:pPr algn="ctr"/>
            <a:r>
              <a:rPr lang="is-IS" sz="2800" dirty="0" smtClean="0"/>
              <a:t>Hauggas á urðunarstöðum</a:t>
            </a:r>
            <a:endParaRPr lang="is-I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is-IS" dirty="0" smtClean="0">
                <a:latin typeface="Optima" pitchFamily="2" charset="0"/>
              </a:rPr>
              <a:t>Söfnun á hauggasi - staðan 2009</a:t>
            </a:r>
            <a:endParaRPr lang="is-IS" dirty="0" smtClean="0">
              <a:latin typeface="Optima" pitchFamily="2" charset="0"/>
            </a:endParaRPr>
          </a:p>
          <a:p>
            <a:pPr marL="0" indent="0">
              <a:lnSpc>
                <a:spcPts val="5000"/>
              </a:lnSpc>
              <a:buNone/>
            </a:pPr>
            <a:r>
              <a:rPr lang="is-IS" dirty="0" smtClean="0">
                <a:latin typeface="Optima" pitchFamily="2" charset="0"/>
              </a:rPr>
              <a:t>Rannsóknir á hauggasi</a:t>
            </a:r>
          </a:p>
          <a:p>
            <a:pPr marL="0" indent="0">
              <a:lnSpc>
                <a:spcPts val="5000"/>
              </a:lnSpc>
              <a:buNone/>
            </a:pPr>
            <a:r>
              <a:rPr lang="is-IS" dirty="0" smtClean="0">
                <a:latin typeface="Optima" pitchFamily="2" charset="0"/>
              </a:rPr>
              <a:t>TAIEX sérfræðiaðstoð</a:t>
            </a:r>
          </a:p>
          <a:p>
            <a:pPr marL="0" indent="0">
              <a:lnSpc>
                <a:spcPts val="5000"/>
              </a:lnSpc>
              <a:buNone/>
            </a:pPr>
            <a:r>
              <a:rPr lang="is-IS" dirty="0" smtClean="0">
                <a:latin typeface="Optima" pitchFamily="2" charset="0"/>
              </a:rPr>
              <a:t>Hvernig er staðan í dag?</a:t>
            </a:r>
          </a:p>
          <a:p>
            <a:pPr marL="0" indent="0">
              <a:lnSpc>
                <a:spcPts val="5000"/>
              </a:lnSpc>
              <a:buNone/>
            </a:pPr>
            <a:r>
              <a:rPr lang="is-IS" dirty="0" smtClean="0">
                <a:latin typeface="Optima" pitchFamily="2" charset="0"/>
              </a:rPr>
              <a:t>Hvað er framundan?</a:t>
            </a:r>
          </a:p>
          <a:p>
            <a:pPr>
              <a:lnSpc>
                <a:spcPts val="5000"/>
              </a:lnSpc>
            </a:pPr>
            <a:endParaRPr lang="is-IS" sz="3600" dirty="0">
              <a:latin typeface="Optima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Rett_Blatt_Stort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38458" y="285719"/>
            <a:ext cx="1116000" cy="1121441"/>
          </a:xfrm>
          <a:prstGeom prst="ellipse">
            <a:avLst/>
          </a:prstGeom>
          <a:ln w="3175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0364" y="6465256"/>
            <a:ext cx="3214710" cy="292079"/>
          </a:xfrm>
        </p:spPr>
        <p:txBody>
          <a:bodyPr/>
          <a:lstStyle/>
          <a:p>
            <a:r>
              <a:rPr lang="nn-NO" smtClean="0"/>
              <a:t>Aðalfundur FENÚR 2012</a:t>
            </a:r>
            <a:endParaRPr lang="is-I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2800" dirty="0" smtClean="0"/>
              <a:t>kröfur um hauggassöfnun og staðan árið 2009</a:t>
            </a:r>
            <a:endParaRPr lang="is-I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sz="2400" dirty="0" smtClean="0"/>
              <a:t>Skv. I. viðauka reglugerðar nr. 738/2003 um urðun úrgangs þurfa allir urðunarstaðir með móttöku á lífrænt niðurbrjótanlegum úrgangi að safna hauggasi og nýta það, ellegar að brenna það. </a:t>
            </a:r>
          </a:p>
          <a:p>
            <a:pPr marL="0" indent="0">
              <a:buNone/>
            </a:pPr>
            <a:r>
              <a:rPr lang="is-IS" sz="2400" dirty="0" smtClean="0"/>
              <a:t>Söfnunin átti að vera komin á ekki seinna en 16. júlí 2009</a:t>
            </a:r>
          </a:p>
          <a:p>
            <a:pPr marL="0" indent="0">
              <a:buNone/>
            </a:pPr>
            <a:r>
              <a:rPr lang="is-IS" sz="2400" dirty="0" smtClean="0"/>
              <a:t>Einungis einn urðunarstaður á landinu (Álfsnes) hefur verið með hauggassöfnun (frá 1997).</a:t>
            </a:r>
          </a:p>
          <a:p>
            <a:pPr marL="0" indent="0">
              <a:buNone/>
            </a:pPr>
            <a:r>
              <a:rPr lang="is-IS" sz="2400" dirty="0" smtClean="0"/>
              <a:t>Samband ísl. sveitarfélaga hafði 2009 forgöngu um að sveitarfélög, þar sem það átti við, sóttu um undanþágu frá kröfu um hauggassöfnun. Undanþágan átti að gilda í tvö ár.</a:t>
            </a:r>
          </a:p>
          <a:p>
            <a:pPr marL="0" indent="0">
              <a:buNone/>
            </a:pPr>
            <a:r>
              <a:rPr lang="is-IS" sz="2400" dirty="0" smtClean="0"/>
              <a:t>Umhverfisráðherra veitti undanþáguna í ágúst 2009.</a:t>
            </a:r>
          </a:p>
          <a:p>
            <a:pPr>
              <a:buNone/>
            </a:pPr>
            <a:endParaRPr lang="is-I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200" dirty="0"/>
              <a:t>Rannsóknir á hauggasi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/>
              <a:t>Samsetning hauggass var mælt á 14 urðunarstöðum víðsvegar um landið á vegum Umhverfisstofnunar 2003.</a:t>
            </a:r>
          </a:p>
          <a:p>
            <a:pPr marL="0" indent="0">
              <a:buNone/>
            </a:pPr>
            <a:r>
              <a:rPr lang="is-IS" dirty="0"/>
              <a:t>Meginniðurstöður voru þessar:</a:t>
            </a:r>
          </a:p>
          <a:p>
            <a:r>
              <a:rPr lang="is-IS" dirty="0"/>
              <a:t>Hauggassöfnun ekki hagkvæm og varla framkvæmanleg á stöðum þar sem úrgangslagið er minna 4 m á þykkt.</a:t>
            </a:r>
          </a:p>
          <a:p>
            <a:r>
              <a:rPr lang="is-IS" dirty="0"/>
              <a:t>Lagt var til að endurtaka mælingarnar á stærri urðunarstöðum (Akureyri, Fíflholt, Kirkjuferjuhjáleiga).</a:t>
            </a:r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825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2800" dirty="0"/>
              <a:t>Rannsóknir á hauggasi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Með undanþágu umhverfisráðherra 2009 skapaðist tækifæri </a:t>
            </a:r>
            <a:r>
              <a:rPr lang="is-IS" dirty="0"/>
              <a:t>til að endurtaka hauggasmælingarnar frá 2003</a:t>
            </a:r>
          </a:p>
          <a:p>
            <a:pPr marL="0" indent="0">
              <a:buNone/>
            </a:pPr>
            <a:endParaRPr lang="is-IS" dirty="0" smtClean="0"/>
          </a:p>
          <a:p>
            <a:pPr marL="0" indent="0">
              <a:buNone/>
            </a:pPr>
            <a:r>
              <a:rPr lang="is-IS" dirty="0" smtClean="0"/>
              <a:t>Nemendi í framhaldsnámi (MSc í umhverfisverkfræði við HÍ) tók að sér verkefnið og mældi hauggas þrisvar um sumarið 2010 á 10 urðunarstöðum</a:t>
            </a:r>
          </a:p>
          <a:p>
            <a:pPr marL="0" indent="0">
              <a:buNone/>
            </a:pPr>
            <a:endParaRPr lang="is-IS" dirty="0" smtClean="0"/>
          </a:p>
          <a:p>
            <a:pPr marL="0" indent="0">
              <a:buNone/>
            </a:pPr>
            <a:endParaRPr lang="is-IS" dirty="0" smtClean="0"/>
          </a:p>
          <a:p>
            <a:pPr marL="0" indent="0">
              <a:buNone/>
            </a:pPr>
            <a:endParaRPr lang="is-IS" sz="2400" dirty="0" smtClean="0">
              <a:latin typeface="Optima" pitchFamily="2" charset="0"/>
            </a:endParaRPr>
          </a:p>
          <a:p>
            <a:pPr marL="182563" indent="-182563" algn="ctr">
              <a:buNone/>
            </a:pPr>
            <a:endParaRPr lang="is-IS" sz="2400" dirty="0" smtClean="0">
              <a:latin typeface="Optima" pitchFamily="2" charset="0"/>
            </a:endParaRPr>
          </a:p>
          <a:p>
            <a:pPr marL="182563" indent="-182563" algn="ctr">
              <a:buNone/>
            </a:pPr>
            <a:endParaRPr lang="en-US" sz="2100" dirty="0" smtClean="0">
              <a:latin typeface="Optima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2800" dirty="0" smtClean="0"/>
              <a:t>Urðunarstaðir sem tóku þátt í hauggasmælingum 2010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l="60838" t="33522" r="8953" b="15752"/>
          <a:stretch/>
        </p:blipFill>
        <p:spPr bwMode="auto">
          <a:xfrm>
            <a:off x="1547664" y="1916832"/>
            <a:ext cx="6048672" cy="43572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2800" dirty="0"/>
              <a:t>Rannsóknir á hauggasi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s-IS" dirty="0" smtClean="0"/>
              <a:t>Helstu niðurstöður hauggasmælinga 2010 voru þær:</a:t>
            </a:r>
          </a:p>
          <a:p>
            <a:r>
              <a:rPr lang="is-IS" dirty="0" smtClean="0"/>
              <a:t>Niðurstöður frá 2003 í megindráttum staðfestar – lítil sem engin hauggasmyndun á litlum urðunarstöðum</a:t>
            </a:r>
          </a:p>
          <a:p>
            <a:r>
              <a:rPr lang="is-IS" dirty="0" smtClean="0"/>
              <a:t>Hauggasmagn á urðunarstaðnum</a:t>
            </a:r>
            <a:r>
              <a:rPr lang="is-IS" dirty="0"/>
              <a:t> </a:t>
            </a:r>
            <a:r>
              <a:rPr lang="en-US" dirty="0" err="1" smtClean="0"/>
              <a:t>Glerárdalur</a:t>
            </a:r>
            <a:r>
              <a:rPr lang="en-US" dirty="0" smtClean="0"/>
              <a:t>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Akureyri</a:t>
            </a:r>
            <a:r>
              <a:rPr lang="en-US" dirty="0" smtClean="0"/>
              <a:t> </a:t>
            </a:r>
            <a:r>
              <a:rPr lang="en-US" dirty="0" err="1" smtClean="0"/>
              <a:t>dugar</a:t>
            </a:r>
            <a:r>
              <a:rPr lang="en-US" dirty="0" smtClean="0"/>
              <a:t> </a:t>
            </a:r>
            <a:r>
              <a:rPr lang="en-US" dirty="0" err="1" smtClean="0"/>
              <a:t>líklegast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söfnunar</a:t>
            </a:r>
            <a:r>
              <a:rPr lang="en-US" dirty="0" smtClean="0"/>
              <a:t> og </a:t>
            </a:r>
            <a:r>
              <a:rPr lang="en-US" dirty="0" err="1" smtClean="0"/>
              <a:t>nýtingar</a:t>
            </a:r>
            <a:r>
              <a:rPr lang="en-US" dirty="0" smtClean="0"/>
              <a:t> </a:t>
            </a:r>
            <a:r>
              <a:rPr lang="en-US" dirty="0" err="1" smtClean="0"/>
              <a:t>gassins</a:t>
            </a:r>
            <a:endParaRPr lang="en-US" dirty="0" smtClean="0"/>
          </a:p>
          <a:p>
            <a:r>
              <a:rPr lang="en-US" dirty="0" err="1" smtClean="0"/>
              <a:t>Óvíst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hauggasmyndun</a:t>
            </a:r>
            <a:r>
              <a:rPr lang="en-US" dirty="0" smtClean="0"/>
              <a:t> í </a:t>
            </a:r>
            <a:r>
              <a:rPr lang="en-US" dirty="0" err="1" smtClean="0"/>
              <a:t>Fíflholt</a:t>
            </a:r>
            <a:r>
              <a:rPr lang="en-US" dirty="0" smtClean="0"/>
              <a:t> á </a:t>
            </a:r>
            <a:r>
              <a:rPr lang="en-US" dirty="0" err="1" smtClean="0"/>
              <a:t>Mýrum</a:t>
            </a:r>
            <a:r>
              <a:rPr lang="en-US" dirty="0" smtClean="0"/>
              <a:t> </a:t>
            </a:r>
            <a:r>
              <a:rPr lang="en-US" dirty="0" err="1" smtClean="0"/>
              <a:t>dugar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söfnunar</a:t>
            </a:r>
            <a:r>
              <a:rPr lang="en-US" dirty="0" smtClean="0"/>
              <a:t>, </a:t>
            </a:r>
            <a:r>
              <a:rPr lang="en-US" dirty="0" err="1" smtClean="0"/>
              <a:t>rannsaka</a:t>
            </a:r>
            <a:r>
              <a:rPr lang="en-US" dirty="0" smtClean="0"/>
              <a:t> </a:t>
            </a:r>
            <a:r>
              <a:rPr lang="en-US" dirty="0" err="1" smtClean="0"/>
              <a:t>þarf</a:t>
            </a:r>
            <a:r>
              <a:rPr lang="en-US" dirty="0" smtClean="0"/>
              <a:t> </a:t>
            </a:r>
            <a:r>
              <a:rPr lang="en-US" dirty="0" err="1" smtClean="0"/>
              <a:t>aðrar</a:t>
            </a:r>
            <a:r>
              <a:rPr lang="en-US" dirty="0" smtClean="0"/>
              <a:t> </a:t>
            </a:r>
            <a:r>
              <a:rPr lang="en-US" dirty="0" err="1" smtClean="0"/>
              <a:t>leiðir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takmarka</a:t>
            </a:r>
            <a:r>
              <a:rPr lang="en-US" dirty="0" smtClean="0"/>
              <a:t> </a:t>
            </a:r>
            <a:r>
              <a:rPr lang="en-US" dirty="0" err="1" smtClean="0"/>
              <a:t>losun</a:t>
            </a:r>
            <a:r>
              <a:rPr lang="en-US" dirty="0" smtClean="0"/>
              <a:t> </a:t>
            </a:r>
            <a:r>
              <a:rPr lang="en-US" dirty="0" err="1" smtClean="0"/>
              <a:t>metans</a:t>
            </a:r>
            <a:endParaRPr lang="en-US" dirty="0" smtClean="0"/>
          </a:p>
          <a:p>
            <a:r>
              <a:rPr lang="en-US" dirty="0" smtClean="0"/>
              <a:t>Á </a:t>
            </a:r>
            <a:r>
              <a:rPr lang="en-US" dirty="0" err="1" smtClean="0"/>
              <a:t>hinum</a:t>
            </a:r>
            <a:r>
              <a:rPr lang="en-US" dirty="0" smtClean="0"/>
              <a:t> </a:t>
            </a:r>
            <a:r>
              <a:rPr lang="en-US" dirty="0" err="1" smtClean="0"/>
              <a:t>átta</a:t>
            </a:r>
            <a:r>
              <a:rPr lang="en-US" dirty="0" smtClean="0"/>
              <a:t> </a:t>
            </a:r>
            <a:r>
              <a:rPr lang="en-US" dirty="0" err="1" smtClean="0"/>
              <a:t>stöðum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hauggasmyndun</a:t>
            </a:r>
            <a:r>
              <a:rPr lang="en-US" dirty="0" smtClean="0"/>
              <a:t> </a:t>
            </a:r>
            <a:r>
              <a:rPr lang="en-US" dirty="0" err="1" smtClean="0"/>
              <a:t>óveruleg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engin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Hvernig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hægt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verða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afdráttarlausum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kröfum</a:t>
            </a:r>
            <a:r>
              <a:rPr lang="en-US" dirty="0" smtClean="0">
                <a:solidFill>
                  <a:srgbClr val="C00000"/>
                </a:solidFill>
              </a:rPr>
              <a:t> um </a:t>
            </a:r>
            <a:r>
              <a:rPr lang="en-US" dirty="0" err="1" smtClean="0">
                <a:solidFill>
                  <a:srgbClr val="C00000"/>
                </a:solidFill>
              </a:rPr>
              <a:t>hauggassöfnun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2800" dirty="0" smtClean="0"/>
              <a:t>Taiex sérfræðiaðstoð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dirty="0" smtClean="0"/>
              <a:t>Í tengslum við aðildarumsókn Íslands að ESB opnaðist sá möguleiki að sækja um sérfræðiaðstoð til að styrkja innleiðingu gerða ESB sem innleiddar voru á grundvelli EES samnings.</a:t>
            </a:r>
          </a:p>
          <a:p>
            <a:pPr marL="0" indent="0">
              <a:buNone/>
            </a:pPr>
            <a:r>
              <a:rPr lang="is-IS" dirty="0" smtClean="0"/>
              <a:t>Umsókn um að veita ráðgjöf til að leysa hauggasvandann var samþykkt, tveir sérfræðingar komu hingað til landsins í nóvember/desember 2011.</a:t>
            </a:r>
            <a:endParaRPr lang="is-IS" dirty="0" smtClean="0"/>
          </a:p>
          <a:p>
            <a:pPr marL="0" indent="0">
              <a:buNone/>
            </a:pPr>
            <a:r>
              <a:rPr lang="is-IS" dirty="0" smtClean="0"/>
              <a:t>Auk heimsókna á urðunarstöðum héldu þeir málstofu 1. des. sl.</a:t>
            </a:r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2800" dirty="0"/>
              <a:t>Taiex sérfræðiaðstoð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30. mars 2012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Aðalfundur FENÚR 2012</a:t>
            </a:r>
            <a:endParaRPr lang="is-I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 smtClean="0"/>
              <a:t>Niðurstöður TAIEX sérfræðinganna og ábendingar um lausn á hauggasvandanum:</a:t>
            </a:r>
          </a:p>
          <a:p>
            <a:r>
              <a:rPr lang="is-IS" dirty="0" smtClean="0"/>
              <a:t>draga úr urðun lífræns úrgangs.</a:t>
            </a:r>
          </a:p>
          <a:p>
            <a:r>
              <a:rPr lang="is-IS" dirty="0" smtClean="0"/>
              <a:t>stjórnvöld umhverfismála búi</a:t>
            </a:r>
            <a:r>
              <a:rPr lang="is-IS" dirty="0" smtClean="0"/>
              <a:t> til leiðbeiningar til rekstraraðila urðunarstaða um tæknilegar forsendur hauggassöfnunar </a:t>
            </a:r>
            <a:r>
              <a:rPr lang="is-IS" dirty="0" smtClean="0">
                <a:sym typeface="Wingdings" pitchFamily="2" charset="2"/>
              </a:rPr>
              <a:t> samþykkja viðmiðunarmörk, t.d miða við metan sem losnar per klst. og hektara.</a:t>
            </a:r>
          </a:p>
          <a:p>
            <a:r>
              <a:rPr lang="is-IS" dirty="0" smtClean="0">
                <a:sym typeface="Wingdings" pitchFamily="2" charset="2"/>
              </a:rPr>
              <a:t>rannsaka aðrar leiðir til að eyða metani og leiðbeina rekstraraðila urðunarstaða.</a:t>
            </a:r>
            <a:endParaRPr lang="is-IS" dirty="0" smtClean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samband_grunn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samband_grunnur</Template>
  <TotalTime>7306</TotalTime>
  <Words>714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samband_grunnur</vt:lpstr>
      <vt:lpstr>Hauggas á urðunarstöðum</vt:lpstr>
      <vt:lpstr>Hauggas á urðunarstöðum</vt:lpstr>
      <vt:lpstr>kröfur um hauggassöfnun og staðan árið 2009</vt:lpstr>
      <vt:lpstr>Rannsóknir á hauggasi</vt:lpstr>
      <vt:lpstr>Rannsóknir á hauggasi</vt:lpstr>
      <vt:lpstr>Urðunarstaðir sem tóku þátt í hauggasmælingum 2010</vt:lpstr>
      <vt:lpstr>Rannsóknir á hauggasi</vt:lpstr>
      <vt:lpstr>Taiex sérfræðiaðstoð</vt:lpstr>
      <vt:lpstr>Taiex sérfræðiaðstoð</vt:lpstr>
      <vt:lpstr>hver er staðan í dag?</vt:lpstr>
      <vt:lpstr>hvað er framundan?</vt:lpstr>
      <vt:lpstr>Úrgangsmeðhöndlun í fallegri umgjörð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Magnus Karel</dc:creator>
  <cp:lastModifiedBy>Lúðvík Eckardt Gústafsson</cp:lastModifiedBy>
  <cp:revision>486</cp:revision>
  <dcterms:created xsi:type="dcterms:W3CDTF">2009-09-23T13:57:16Z</dcterms:created>
  <dcterms:modified xsi:type="dcterms:W3CDTF">2012-03-28T15:41:58Z</dcterms:modified>
</cp:coreProperties>
</file>